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vml" ContentType="application/vnd.openxmlformats-officedocument.vmlDrawing"/>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4.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notesSlides/notesSlide5.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notesSlides/notesSlide6.xml" ContentType="application/vnd.openxmlformats-officedocument.presentationml.notesSlide+xml"/>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notesSlides/notesSlide7.xml" ContentType="application/vnd.openxmlformats-officedocument.presentationml.notesSlide+xml"/>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notesSlides/notesSlide8.xml" ContentType="application/vnd.openxmlformats-officedocument.presentationml.notesSlide+xml"/>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charts/chart1.xml" ContentType="application/vnd.openxmlformats-officedocument.drawingml.chart+xml"/>
  <Override PartName="/ppt/charts/chart2.xml" ContentType="application/vnd.openxmlformats-officedocument.drawingml.chart+xml"/>
  <Override PartName="/ppt/embeddings/oleObject69.bin" ContentType="application/vnd.openxmlformats-officedocument.oleObject"/>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30"/>
  </p:notesMasterIdLst>
  <p:handoutMasterIdLst>
    <p:handoutMasterId r:id="rId31"/>
  </p:handoutMasterIdLst>
  <p:sldIdLst>
    <p:sldId id="271" r:id="rId2"/>
    <p:sldId id="277" r:id="rId3"/>
    <p:sldId id="278" r:id="rId4"/>
    <p:sldId id="279"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296" r:id="rId22"/>
    <p:sldId id="297" r:id="rId23"/>
    <p:sldId id="298" r:id="rId24"/>
    <p:sldId id="299" r:id="rId25"/>
    <p:sldId id="300" r:id="rId26"/>
    <p:sldId id="301" r:id="rId27"/>
    <p:sldId id="303" r:id="rId28"/>
    <p:sldId id="302" r:id="rId29"/>
  </p:sldIdLst>
  <p:sldSz cx="9144000" cy="6858000" type="screen4x3"/>
  <p:notesSz cx="6858000" cy="9144000"/>
  <p:custDataLst>
    <p:tags r:id="rId33"/>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xmlns="">
        <p15:guide id="1" orient="horz" pos="4238">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720" y="-96"/>
      </p:cViewPr>
      <p:guideLst>
        <p:guide orient="horz" pos="4238"/>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gs" Target="tags/tag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prebys\My%20Documents\My%20Dropbox\Public\USPAS%20Course\Austin%20Jan,%202012\buck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499512182747"/>
          <c:y val="0.0320116404386267"/>
          <c:w val="0.842642997047728"/>
          <c:h val="0.878680298705257"/>
        </c:manualLayout>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Sheet1!$B$1:$B$63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extLst xmlns:c16r2="http://schemas.microsoft.com/office/drawing/2015/06/chart">
            <c:ext xmlns:c16="http://schemas.microsoft.com/office/drawing/2014/chart" uri="{C3380CC4-5D6E-409C-BE32-E72D297353CC}">
              <c16:uniqueId val="{00000000-8698-4654-83CE-1932E862E81E}"/>
            </c:ext>
          </c:extLst>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Sheet1!$C$1:$C$63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extLst xmlns:c16r2="http://schemas.microsoft.com/office/drawing/2015/06/chart">
            <c:ext xmlns:c16="http://schemas.microsoft.com/office/drawing/2014/chart" uri="{C3380CC4-5D6E-409C-BE32-E72D297353CC}">
              <c16:uniqueId val="{00000001-8698-4654-83CE-1932E862E81E}"/>
            </c:ext>
          </c:extLst>
        </c:ser>
        <c:dLbls>
          <c:showLegendKey val="0"/>
          <c:showVal val="0"/>
          <c:showCatName val="0"/>
          <c:showSerName val="0"/>
          <c:showPercent val="0"/>
          <c:showBubbleSize val="0"/>
        </c:dLbls>
        <c:axId val="1846551656"/>
        <c:axId val="-1999307752"/>
      </c:scatterChart>
      <c:valAx>
        <c:axId val="1846551656"/>
        <c:scaling>
          <c:orientation val="minMax"/>
          <c:max val="6.0"/>
        </c:scaling>
        <c:delete val="0"/>
        <c:axPos val="b"/>
        <c:numFmt formatCode="General" sourceLinked="1"/>
        <c:majorTickMark val="out"/>
        <c:minorTickMark val="none"/>
        <c:tickLblPos val="nextTo"/>
        <c:crossAx val="-1999307752"/>
        <c:crosses val="autoZero"/>
        <c:crossBetween val="midCat"/>
      </c:valAx>
      <c:valAx>
        <c:axId val="-1999307752"/>
        <c:scaling>
          <c:orientation val="minMax"/>
        </c:scaling>
        <c:delete val="0"/>
        <c:axPos val="l"/>
        <c:numFmt formatCode="General" sourceLinked="1"/>
        <c:majorTickMark val="out"/>
        <c:minorTickMark val="none"/>
        <c:tickLblPos val="nextTo"/>
        <c:crossAx val="1846551656"/>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873824481934656"/>
          <c:y val="0.0331401137740298"/>
          <c:w val="0.886753035233027"/>
          <c:h val="0.911278153467837"/>
        </c:manualLayout>
      </c:layout>
      <c:scatterChart>
        <c:scatterStyle val="smoothMarker"/>
        <c:varyColors val="0"/>
        <c:ser>
          <c:idx val="2"/>
          <c:order val="0"/>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Sheet1!$D$1:$D$63</c:f>
              <c:numCache>
                <c:formatCode>General</c:formatCode>
                <c:ptCount val="63"/>
                <c:pt idx="0">
                  <c:v>0.0</c:v>
                </c:pt>
                <c:pt idx="1">
                  <c:v>0.198669330795061</c:v>
                </c:pt>
                <c:pt idx="2">
                  <c:v>0.389418342308651</c:v>
                </c:pt>
                <c:pt idx="3">
                  <c:v>0.564642473395036</c:v>
                </c:pt>
                <c:pt idx="4">
                  <c:v>0.717356090899523</c:v>
                </c:pt>
                <c:pt idx="5">
                  <c:v>0.841470984807896</c:v>
                </c:pt>
                <c:pt idx="6">
                  <c:v>0.932039085967226</c:v>
                </c:pt>
                <c:pt idx="7">
                  <c:v>0.98544972998846</c:v>
                </c:pt>
                <c:pt idx="8">
                  <c:v>0.999573603041505</c:v>
                </c:pt>
                <c:pt idx="9">
                  <c:v>0.973847630878195</c:v>
                </c:pt>
                <c:pt idx="10">
                  <c:v>0.909297426825682</c:v>
                </c:pt>
                <c:pt idx="11">
                  <c:v>0.80849640381959</c:v>
                </c:pt>
                <c:pt idx="12">
                  <c:v>0.67546318055115</c:v>
                </c:pt>
                <c:pt idx="13">
                  <c:v>0.515501371821464</c:v>
                </c:pt>
                <c:pt idx="14">
                  <c:v>0.334988150155905</c:v>
                </c:pt>
                <c:pt idx="15">
                  <c:v>0.141120008059867</c:v>
                </c:pt>
                <c:pt idx="16">
                  <c:v>-0.0583741434275801</c:v>
                </c:pt>
                <c:pt idx="17">
                  <c:v>-0.255541102026832</c:v>
                </c:pt>
                <c:pt idx="18">
                  <c:v>-0.442520443294853</c:v>
                </c:pt>
                <c:pt idx="19">
                  <c:v>-0.611857890942719</c:v>
                </c:pt>
                <c:pt idx="20">
                  <c:v>-0.756802495307928</c:v>
                </c:pt>
                <c:pt idx="21">
                  <c:v>-0.871575772413588</c:v>
                </c:pt>
                <c:pt idx="22">
                  <c:v>-0.951602073889516</c:v>
                </c:pt>
                <c:pt idx="23">
                  <c:v>-0.993691003633465</c:v>
                </c:pt>
                <c:pt idx="24">
                  <c:v>-0.996164608835841</c:v>
                </c:pt>
                <c:pt idx="25">
                  <c:v>-0.958924274663139</c:v>
                </c:pt>
                <c:pt idx="26">
                  <c:v>-0.883454655720153</c:v>
                </c:pt>
                <c:pt idx="27">
                  <c:v>-0.772764487555987</c:v>
                </c:pt>
                <c:pt idx="28">
                  <c:v>-0.631266637872321</c:v>
                </c:pt>
                <c:pt idx="29">
                  <c:v>-0.464602179413757</c:v>
                </c:pt>
                <c:pt idx="30">
                  <c:v>-0.279415498198926</c:v>
                </c:pt>
                <c:pt idx="31">
                  <c:v>-0.0830894028174964</c:v>
                </c:pt>
                <c:pt idx="32">
                  <c:v>0.116549204850494</c:v>
                </c:pt>
                <c:pt idx="33">
                  <c:v>0.311541363513379</c:v>
                </c:pt>
                <c:pt idx="34">
                  <c:v>0.494113351138609</c:v>
                </c:pt>
                <c:pt idx="35">
                  <c:v>0.656986598718789</c:v>
                </c:pt>
                <c:pt idx="36">
                  <c:v>0.793667863849153</c:v>
                </c:pt>
                <c:pt idx="37">
                  <c:v>0.898708095811627</c:v>
                </c:pt>
                <c:pt idx="38">
                  <c:v>0.967919672031487</c:v>
                </c:pt>
                <c:pt idx="39">
                  <c:v>0.998543345374605</c:v>
                </c:pt>
                <c:pt idx="40">
                  <c:v>0.989358246623382</c:v>
                </c:pt>
                <c:pt idx="41">
                  <c:v>0.940730556679773</c:v>
                </c:pt>
                <c:pt idx="42">
                  <c:v>0.85459890808828</c:v>
                </c:pt>
                <c:pt idx="43">
                  <c:v>0.734397097874113</c:v>
                </c:pt>
                <c:pt idx="44">
                  <c:v>0.584917192891762</c:v>
                </c:pt>
                <c:pt idx="45">
                  <c:v>0.412118485241757</c:v>
                </c:pt>
                <c:pt idx="46">
                  <c:v>0.222889914100246</c:v>
                </c:pt>
                <c:pt idx="47">
                  <c:v>0.0247754254533578</c:v>
                </c:pt>
                <c:pt idx="48">
                  <c:v>-0.174326781222981</c:v>
                </c:pt>
                <c:pt idx="49">
                  <c:v>-0.366479129251928</c:v>
                </c:pt>
                <c:pt idx="50">
                  <c:v>-0.54402111088937</c:v>
                </c:pt>
                <c:pt idx="51">
                  <c:v>-0.699874687593544</c:v>
                </c:pt>
                <c:pt idx="52">
                  <c:v>-0.827826469085654</c:v>
                </c:pt>
                <c:pt idx="53">
                  <c:v>-0.922775421612807</c:v>
                </c:pt>
                <c:pt idx="54">
                  <c:v>-0.980936230066492</c:v>
                </c:pt>
                <c:pt idx="55">
                  <c:v>-0.999990206550704</c:v>
                </c:pt>
                <c:pt idx="56">
                  <c:v>-0.979177729151317</c:v>
                </c:pt>
                <c:pt idx="57">
                  <c:v>-0.919328525664676</c:v>
                </c:pt>
                <c:pt idx="58">
                  <c:v>-0.822828594968708</c:v>
                </c:pt>
                <c:pt idx="59">
                  <c:v>-0.693525084777122</c:v>
                </c:pt>
                <c:pt idx="60">
                  <c:v>-0.536572918000435</c:v>
                </c:pt>
                <c:pt idx="61">
                  <c:v>-0.358229282236827</c:v>
                </c:pt>
                <c:pt idx="62">
                  <c:v>-0.165604175448309</c:v>
                </c:pt>
              </c:numCache>
            </c:numRef>
          </c:yVal>
          <c:smooth val="1"/>
          <c:extLst xmlns:c16r2="http://schemas.microsoft.com/office/drawing/2015/06/chart">
            <c:ext xmlns:c16="http://schemas.microsoft.com/office/drawing/2014/chart" uri="{C3380CC4-5D6E-409C-BE32-E72D297353CC}">
              <c16:uniqueId val="{00000000-13D0-4F2B-BEEF-B681181B0017}"/>
            </c:ext>
          </c:extLst>
        </c:ser>
        <c:ser>
          <c:idx val="3"/>
          <c:order val="1"/>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Sheet1!$E$1:$E$63</c:f>
              <c:numCache>
                <c:formatCode>General</c:formatCode>
                <c:ptCount val="63"/>
                <c:pt idx="0">
                  <c:v>0.0</c:v>
                </c:pt>
                <c:pt idx="1">
                  <c:v>-0.198669330795061</c:v>
                </c:pt>
                <c:pt idx="2">
                  <c:v>-0.389418342308651</c:v>
                </c:pt>
                <c:pt idx="3">
                  <c:v>-0.564642473395036</c:v>
                </c:pt>
                <c:pt idx="4">
                  <c:v>-0.717356090899523</c:v>
                </c:pt>
                <c:pt idx="5">
                  <c:v>-0.841470984807896</c:v>
                </c:pt>
                <c:pt idx="6">
                  <c:v>-0.932039085967226</c:v>
                </c:pt>
                <c:pt idx="7">
                  <c:v>-0.98544972998846</c:v>
                </c:pt>
                <c:pt idx="8">
                  <c:v>-0.999573603041505</c:v>
                </c:pt>
                <c:pt idx="9">
                  <c:v>-0.973847630878195</c:v>
                </c:pt>
                <c:pt idx="10">
                  <c:v>-0.909297426825682</c:v>
                </c:pt>
                <c:pt idx="11">
                  <c:v>-0.80849640381959</c:v>
                </c:pt>
                <c:pt idx="12">
                  <c:v>-0.67546318055115</c:v>
                </c:pt>
                <c:pt idx="13">
                  <c:v>-0.515501371821464</c:v>
                </c:pt>
                <c:pt idx="14">
                  <c:v>-0.334988150155905</c:v>
                </c:pt>
                <c:pt idx="15">
                  <c:v>-0.141120008059867</c:v>
                </c:pt>
                <c:pt idx="16">
                  <c:v>0.0583741434275801</c:v>
                </c:pt>
                <c:pt idx="17">
                  <c:v>0.255541102026832</c:v>
                </c:pt>
                <c:pt idx="18">
                  <c:v>0.442520443294853</c:v>
                </c:pt>
                <c:pt idx="19">
                  <c:v>0.611857890942719</c:v>
                </c:pt>
                <c:pt idx="20">
                  <c:v>0.756802495307928</c:v>
                </c:pt>
                <c:pt idx="21">
                  <c:v>0.871575772413588</c:v>
                </c:pt>
                <c:pt idx="22">
                  <c:v>0.951602073889516</c:v>
                </c:pt>
                <c:pt idx="23">
                  <c:v>0.993691003633465</c:v>
                </c:pt>
                <c:pt idx="24">
                  <c:v>0.996164608835841</c:v>
                </c:pt>
                <c:pt idx="25">
                  <c:v>0.958924274663139</c:v>
                </c:pt>
                <c:pt idx="26">
                  <c:v>0.883454655720153</c:v>
                </c:pt>
                <c:pt idx="27">
                  <c:v>0.772764487555987</c:v>
                </c:pt>
                <c:pt idx="28">
                  <c:v>0.631266637872321</c:v>
                </c:pt>
                <c:pt idx="29">
                  <c:v>0.464602179413757</c:v>
                </c:pt>
                <c:pt idx="30">
                  <c:v>0.279415498198926</c:v>
                </c:pt>
                <c:pt idx="31">
                  <c:v>0.0830894028174964</c:v>
                </c:pt>
                <c:pt idx="32">
                  <c:v>-0.116549204850494</c:v>
                </c:pt>
                <c:pt idx="33">
                  <c:v>-0.311541363513379</c:v>
                </c:pt>
                <c:pt idx="34">
                  <c:v>-0.494113351138609</c:v>
                </c:pt>
                <c:pt idx="35">
                  <c:v>-0.656986598718789</c:v>
                </c:pt>
                <c:pt idx="36">
                  <c:v>-0.793667863849153</c:v>
                </c:pt>
                <c:pt idx="37">
                  <c:v>-0.898708095811627</c:v>
                </c:pt>
                <c:pt idx="38">
                  <c:v>-0.967919672031487</c:v>
                </c:pt>
                <c:pt idx="39">
                  <c:v>-0.998543345374605</c:v>
                </c:pt>
                <c:pt idx="40">
                  <c:v>-0.989358246623382</c:v>
                </c:pt>
                <c:pt idx="41">
                  <c:v>-0.940730556679773</c:v>
                </c:pt>
                <c:pt idx="42">
                  <c:v>-0.85459890808828</c:v>
                </c:pt>
                <c:pt idx="43">
                  <c:v>-0.734397097874113</c:v>
                </c:pt>
                <c:pt idx="44">
                  <c:v>-0.584917192891762</c:v>
                </c:pt>
                <c:pt idx="45">
                  <c:v>-0.412118485241757</c:v>
                </c:pt>
                <c:pt idx="46">
                  <c:v>-0.222889914100246</c:v>
                </c:pt>
                <c:pt idx="47">
                  <c:v>-0.0247754254533578</c:v>
                </c:pt>
                <c:pt idx="48">
                  <c:v>0.174326781222981</c:v>
                </c:pt>
                <c:pt idx="49">
                  <c:v>0.366479129251928</c:v>
                </c:pt>
                <c:pt idx="50">
                  <c:v>0.54402111088937</c:v>
                </c:pt>
                <c:pt idx="51">
                  <c:v>0.699874687593544</c:v>
                </c:pt>
                <c:pt idx="52">
                  <c:v>0.827826469085654</c:v>
                </c:pt>
                <c:pt idx="53">
                  <c:v>0.922775421612807</c:v>
                </c:pt>
                <c:pt idx="54">
                  <c:v>0.980936230066492</c:v>
                </c:pt>
                <c:pt idx="55">
                  <c:v>0.999990206550704</c:v>
                </c:pt>
                <c:pt idx="56">
                  <c:v>0.979177729151317</c:v>
                </c:pt>
                <c:pt idx="57">
                  <c:v>0.919328525664676</c:v>
                </c:pt>
                <c:pt idx="58">
                  <c:v>0.822828594968708</c:v>
                </c:pt>
                <c:pt idx="59">
                  <c:v>0.693525084777122</c:v>
                </c:pt>
                <c:pt idx="60">
                  <c:v>0.536572918000435</c:v>
                </c:pt>
                <c:pt idx="61">
                  <c:v>0.358229282236827</c:v>
                </c:pt>
                <c:pt idx="62">
                  <c:v>0.165604175448309</c:v>
                </c:pt>
              </c:numCache>
            </c:numRef>
          </c:yVal>
          <c:smooth val="1"/>
          <c:extLst xmlns:c16r2="http://schemas.microsoft.com/office/drawing/2015/06/chart">
            <c:ext xmlns:c16="http://schemas.microsoft.com/office/drawing/2014/chart" uri="{C3380CC4-5D6E-409C-BE32-E72D297353CC}">
              <c16:uniqueId val="{00000001-13D0-4F2B-BEEF-B681181B0017}"/>
            </c:ext>
          </c:extLst>
        </c:ser>
        <c:dLbls>
          <c:showLegendKey val="0"/>
          <c:showVal val="0"/>
          <c:showCatName val="0"/>
          <c:showSerName val="0"/>
          <c:showPercent val="0"/>
          <c:showBubbleSize val="0"/>
        </c:dLbls>
        <c:axId val="-1966302504"/>
        <c:axId val="1846596488"/>
      </c:scatterChart>
      <c:valAx>
        <c:axId val="-1966302504"/>
        <c:scaling>
          <c:orientation val="minMax"/>
          <c:max val="6.0"/>
        </c:scaling>
        <c:delete val="0"/>
        <c:axPos val="b"/>
        <c:numFmt formatCode="General" sourceLinked="1"/>
        <c:majorTickMark val="out"/>
        <c:minorTickMark val="none"/>
        <c:tickLblPos val="nextTo"/>
        <c:crossAx val="1846596488"/>
        <c:crosses val="autoZero"/>
        <c:crossBetween val="midCat"/>
      </c:valAx>
      <c:valAx>
        <c:axId val="1846596488"/>
        <c:scaling>
          <c:orientation val="minMax"/>
        </c:scaling>
        <c:delete val="0"/>
        <c:axPos val="l"/>
        <c:numFmt formatCode="General" sourceLinked="1"/>
        <c:majorTickMark val="out"/>
        <c:minorTickMark val="none"/>
        <c:tickLblPos val="nextTo"/>
        <c:crossAx val="-1966302504"/>
        <c:crosses val="autoZero"/>
        <c:crossBetween val="midCat"/>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649838571365"/>
          <c:y val="0.039215905306911"/>
          <c:w val="0.801924436895807"/>
          <c:h val="0.851377128674214"/>
        </c:manualLayout>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Sheet1!$B$1:$B$63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extLst xmlns:c16r2="http://schemas.microsoft.com/office/drawing/2015/06/chart">
            <c:ext xmlns:c16="http://schemas.microsoft.com/office/drawing/2014/chart" uri="{C3380CC4-5D6E-409C-BE32-E72D297353CC}">
              <c16:uniqueId val="{00000000-B6AC-462B-BFB8-8DFB045107FF}"/>
            </c:ext>
          </c:extLst>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Sheet1!$C$1:$C$63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extLst xmlns:c16r2="http://schemas.microsoft.com/office/drawing/2015/06/chart">
            <c:ext xmlns:c16="http://schemas.microsoft.com/office/drawing/2014/chart" uri="{C3380CC4-5D6E-409C-BE32-E72D297353CC}">
              <c16:uniqueId val="{00000001-B6AC-462B-BFB8-8DFB045107FF}"/>
            </c:ext>
          </c:extLst>
        </c:ser>
        <c:dLbls>
          <c:showLegendKey val="0"/>
          <c:showVal val="0"/>
          <c:showCatName val="0"/>
          <c:showSerName val="0"/>
          <c:showPercent val="0"/>
          <c:showBubbleSize val="0"/>
        </c:dLbls>
        <c:axId val="-2054121672"/>
        <c:axId val="-2054129448"/>
      </c:scatterChart>
      <c:valAx>
        <c:axId val="-2054121672"/>
        <c:scaling>
          <c:orientation val="minMax"/>
          <c:max val="6.0"/>
        </c:scaling>
        <c:delete val="0"/>
        <c:axPos val="b"/>
        <c:numFmt formatCode="General" sourceLinked="1"/>
        <c:majorTickMark val="out"/>
        <c:minorTickMark val="none"/>
        <c:tickLblPos val="nextTo"/>
        <c:crossAx val="-2054129448"/>
        <c:crosses val="autoZero"/>
        <c:crossBetween val="midCat"/>
      </c:valAx>
      <c:valAx>
        <c:axId val="-2054129448"/>
        <c:scaling>
          <c:orientation val="minMax"/>
        </c:scaling>
        <c:delete val="0"/>
        <c:axPos val="l"/>
        <c:numFmt formatCode="General" sourceLinked="1"/>
        <c:majorTickMark val="out"/>
        <c:minorTickMark val="none"/>
        <c:tickLblPos val="nextTo"/>
        <c:crossAx val="-2054121672"/>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Sheet1!$F$1:$F$63</c:f>
              <c:numCache>
                <c:formatCode>General</c:formatCode>
                <c:ptCount val="63"/>
                <c:pt idx="0">
                  <c:v>0.0</c:v>
                </c:pt>
                <c:pt idx="1">
                  <c:v>0.0124947923176696</c:v>
                </c:pt>
                <c:pt idx="2">
                  <c:v>0.024958354161707</c:v>
                </c:pt>
                <c:pt idx="3">
                  <c:v>0.0373595331183998</c:v>
                </c:pt>
                <c:pt idx="4">
                  <c:v>0.0496673326987653</c:v>
                </c:pt>
                <c:pt idx="5">
                  <c:v>0.0618509898136307</c:v>
                </c:pt>
                <c:pt idx="6">
                  <c:v>0.0738800516653349</c:v>
                </c:pt>
                <c:pt idx="7">
                  <c:v>0.0857244518638629</c:v>
                </c:pt>
                <c:pt idx="8">
                  <c:v>0.0973545855771626</c:v>
                </c:pt>
                <c:pt idx="9">
                  <c:v>0.108741383527808</c:v>
                </c:pt>
                <c:pt idx="10">
                  <c:v>0.119856384651051</c:v>
                </c:pt>
                <c:pt idx="11">
                  <c:v>0.130671807232665</c:v>
                </c:pt>
                <c:pt idx="12">
                  <c:v>0.141160618348759</c:v>
                </c:pt>
                <c:pt idx="13">
                  <c:v>0.15129660143401</c:v>
                </c:pt>
                <c:pt idx="14">
                  <c:v>0.161054421809423</c:v>
                </c:pt>
                <c:pt idx="15">
                  <c:v>0.170409690005834</c:v>
                </c:pt>
                <c:pt idx="16">
                  <c:v>0.179339022724881</c:v>
                </c:pt>
                <c:pt idx="17">
                  <c:v>0.187820101285073</c:v>
                </c:pt>
                <c:pt idx="18">
                  <c:v>0.195831727406871</c:v>
                </c:pt>
                <c:pt idx="19">
                  <c:v>0.203353876197343</c:v>
                </c:pt>
                <c:pt idx="20">
                  <c:v>0.210367746201974</c:v>
                </c:pt>
                <c:pt idx="21">
                  <c:v>0.216855806398504</c:v>
                </c:pt>
                <c:pt idx="22">
                  <c:v>0.222801840015359</c:v>
                </c:pt>
                <c:pt idx="23">
                  <c:v>0.22819098506513</c:v>
                </c:pt>
                <c:pt idx="24">
                  <c:v>0.233009771491807</c:v>
                </c:pt>
                <c:pt idx="25">
                  <c:v>0.237246154838897</c:v>
                </c:pt>
                <c:pt idx="26">
                  <c:v>0.240889546354298</c:v>
                </c:pt>
                <c:pt idx="27">
                  <c:v>0.243930839456665</c:v>
                </c:pt>
                <c:pt idx="28">
                  <c:v>0.246362432497115</c:v>
                </c:pt>
                <c:pt idx="29">
                  <c:v>0.248178247759397</c:v>
                </c:pt>
                <c:pt idx="30">
                  <c:v>0.249373746651014</c:v>
                </c:pt>
                <c:pt idx="31">
                  <c:v>0.249945941047339</c:v>
                </c:pt>
                <c:pt idx="32">
                  <c:v>0.249893400760376</c:v>
                </c:pt>
                <c:pt idx="33">
                  <c:v>0.24921625711348</c:v>
                </c:pt>
                <c:pt idx="34">
                  <c:v>0.247916202613117</c:v>
                </c:pt>
                <c:pt idx="35">
                  <c:v>0.245996486718484</c:v>
                </c:pt>
                <c:pt idx="36">
                  <c:v>0.243461907719549</c:v>
                </c:pt>
                <c:pt idx="37">
                  <c:v>0.240318800743825</c:v>
                </c:pt>
                <c:pt idx="38">
                  <c:v>0.236575021921854</c:v>
                </c:pt>
                <c:pt idx="39">
                  <c:v>0.232239928750967</c:v>
                </c:pt>
                <c:pt idx="40">
                  <c:v>0.22732435670642</c:v>
                </c:pt>
                <c:pt idx="41">
                  <c:v>0.221840592158344</c:v>
                </c:pt>
                <c:pt idx="42">
                  <c:v>0.215802341662218</c:v>
                </c:pt>
                <c:pt idx="43">
                  <c:v>0.209224697699624</c:v>
                </c:pt>
                <c:pt idx="44">
                  <c:v>0.202124100954898</c:v>
                </c:pt>
                <c:pt idx="45">
                  <c:v>0.19451829922198</c:v>
                </c:pt>
                <c:pt idx="46">
                  <c:v>0.18642630304418</c:v>
                </c:pt>
                <c:pt idx="47">
                  <c:v>0.177868338197711</c:v>
                </c:pt>
                <c:pt idx="48">
                  <c:v>0.168865795137788</c:v>
                </c:pt>
                <c:pt idx="49">
                  <c:v>0.159441175533626</c:v>
                </c:pt>
                <c:pt idx="50">
                  <c:v>0.149618036025989</c:v>
                </c:pt>
                <c:pt idx="51">
                  <c:v>0.139420929347854</c:v>
                </c:pt>
                <c:pt idx="52">
                  <c:v>0.128875342955366</c:v>
                </c:pt>
                <c:pt idx="53">
                  <c:v>0.118007635322471</c:v>
                </c:pt>
                <c:pt idx="54">
                  <c:v>0.106844970058457</c:v>
                </c:pt>
                <c:pt idx="55">
                  <c:v>0.0954152480130829</c:v>
                </c:pt>
                <c:pt idx="56">
                  <c:v>0.0837470375389762</c:v>
                </c:pt>
                <c:pt idx="57">
                  <c:v>0.0718695030856361</c:v>
                </c:pt>
                <c:pt idx="58">
                  <c:v>0.0598123323034955</c:v>
                </c:pt>
                <c:pt idx="59">
                  <c:v>0.0476056618402568</c:v>
                </c:pt>
                <c:pt idx="60">
                  <c:v>0.0352800020149668</c:v>
                </c:pt>
                <c:pt idx="61">
                  <c:v>0.0228661605581092</c:v>
                </c:pt>
                <c:pt idx="62">
                  <c:v>0.0103951656083226</c:v>
                </c:pt>
              </c:numCache>
            </c:numRef>
          </c:yVal>
          <c:smooth val="1"/>
          <c:extLst xmlns:c16r2="http://schemas.microsoft.com/office/drawing/2015/06/chart">
            <c:ext xmlns:c16="http://schemas.microsoft.com/office/drawing/2014/chart" uri="{C3380CC4-5D6E-409C-BE32-E72D297353CC}">
              <c16:uniqueId val="{00000000-8753-4532-89C2-85508DB1480D}"/>
            </c:ext>
          </c:extLst>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Sheet1!$G$1:$G$63</c:f>
              <c:numCache>
                <c:formatCode>General</c:formatCode>
                <c:ptCount val="63"/>
                <c:pt idx="0">
                  <c:v>0.0</c:v>
                </c:pt>
                <c:pt idx="1">
                  <c:v>-0.0124947923176696</c:v>
                </c:pt>
                <c:pt idx="2">
                  <c:v>-0.024958354161707</c:v>
                </c:pt>
                <c:pt idx="3">
                  <c:v>-0.0373595331183998</c:v>
                </c:pt>
                <c:pt idx="4">
                  <c:v>-0.0496673326987653</c:v>
                </c:pt>
                <c:pt idx="5">
                  <c:v>-0.0618509898136307</c:v>
                </c:pt>
                <c:pt idx="6">
                  <c:v>-0.0738800516653349</c:v>
                </c:pt>
                <c:pt idx="7">
                  <c:v>-0.0857244518638629</c:v>
                </c:pt>
                <c:pt idx="8">
                  <c:v>-0.0973545855771626</c:v>
                </c:pt>
                <c:pt idx="9">
                  <c:v>-0.108741383527808</c:v>
                </c:pt>
                <c:pt idx="10">
                  <c:v>-0.119856384651051</c:v>
                </c:pt>
                <c:pt idx="11">
                  <c:v>-0.130671807232665</c:v>
                </c:pt>
                <c:pt idx="12">
                  <c:v>-0.141160618348759</c:v>
                </c:pt>
                <c:pt idx="13">
                  <c:v>-0.15129660143401</c:v>
                </c:pt>
                <c:pt idx="14">
                  <c:v>-0.161054421809423</c:v>
                </c:pt>
                <c:pt idx="15">
                  <c:v>-0.170409690005834</c:v>
                </c:pt>
                <c:pt idx="16">
                  <c:v>-0.179339022724881</c:v>
                </c:pt>
                <c:pt idx="17">
                  <c:v>-0.187820101285073</c:v>
                </c:pt>
                <c:pt idx="18">
                  <c:v>-0.195831727406871</c:v>
                </c:pt>
                <c:pt idx="19">
                  <c:v>-0.203353876197343</c:v>
                </c:pt>
                <c:pt idx="20">
                  <c:v>-0.210367746201974</c:v>
                </c:pt>
                <c:pt idx="21">
                  <c:v>-0.216855806398504</c:v>
                </c:pt>
                <c:pt idx="22">
                  <c:v>-0.222801840015359</c:v>
                </c:pt>
                <c:pt idx="23">
                  <c:v>-0.22819098506513</c:v>
                </c:pt>
                <c:pt idx="24">
                  <c:v>-0.233009771491807</c:v>
                </c:pt>
                <c:pt idx="25">
                  <c:v>-0.237246154838897</c:v>
                </c:pt>
                <c:pt idx="26">
                  <c:v>-0.240889546354298</c:v>
                </c:pt>
                <c:pt idx="27">
                  <c:v>-0.243930839456665</c:v>
                </c:pt>
                <c:pt idx="28">
                  <c:v>-0.246362432497115</c:v>
                </c:pt>
                <c:pt idx="29">
                  <c:v>-0.248178247759397</c:v>
                </c:pt>
                <c:pt idx="30">
                  <c:v>-0.249373746651014</c:v>
                </c:pt>
                <c:pt idx="31">
                  <c:v>-0.249945941047339</c:v>
                </c:pt>
                <c:pt idx="32">
                  <c:v>-0.249893400760376</c:v>
                </c:pt>
                <c:pt idx="33">
                  <c:v>-0.24921625711348</c:v>
                </c:pt>
                <c:pt idx="34">
                  <c:v>-0.247916202613117</c:v>
                </c:pt>
                <c:pt idx="35">
                  <c:v>-0.245996486718484</c:v>
                </c:pt>
                <c:pt idx="36">
                  <c:v>-0.243461907719549</c:v>
                </c:pt>
                <c:pt idx="37">
                  <c:v>-0.240318800743825</c:v>
                </c:pt>
                <c:pt idx="38">
                  <c:v>-0.236575021921854</c:v>
                </c:pt>
                <c:pt idx="39">
                  <c:v>-0.232239928750967</c:v>
                </c:pt>
                <c:pt idx="40">
                  <c:v>-0.22732435670642</c:v>
                </c:pt>
                <c:pt idx="41">
                  <c:v>-0.221840592158344</c:v>
                </c:pt>
                <c:pt idx="42">
                  <c:v>-0.215802341662218</c:v>
                </c:pt>
                <c:pt idx="43">
                  <c:v>-0.209224697699624</c:v>
                </c:pt>
                <c:pt idx="44">
                  <c:v>-0.202124100954898</c:v>
                </c:pt>
                <c:pt idx="45">
                  <c:v>-0.19451829922198</c:v>
                </c:pt>
                <c:pt idx="46">
                  <c:v>-0.18642630304418</c:v>
                </c:pt>
                <c:pt idx="47">
                  <c:v>-0.177868338197711</c:v>
                </c:pt>
                <c:pt idx="48">
                  <c:v>-0.168865795137788</c:v>
                </c:pt>
                <c:pt idx="49">
                  <c:v>-0.159441175533626</c:v>
                </c:pt>
                <c:pt idx="50">
                  <c:v>-0.149618036025989</c:v>
                </c:pt>
                <c:pt idx="51">
                  <c:v>-0.139420929347854</c:v>
                </c:pt>
                <c:pt idx="52">
                  <c:v>-0.128875342955366</c:v>
                </c:pt>
                <c:pt idx="53">
                  <c:v>-0.118007635322471</c:v>
                </c:pt>
                <c:pt idx="54">
                  <c:v>-0.106844970058457</c:v>
                </c:pt>
                <c:pt idx="55">
                  <c:v>-0.0954152480130829</c:v>
                </c:pt>
                <c:pt idx="56">
                  <c:v>-0.0837470375389762</c:v>
                </c:pt>
                <c:pt idx="57">
                  <c:v>-0.0718695030856361</c:v>
                </c:pt>
                <c:pt idx="58">
                  <c:v>-0.0598123323034955</c:v>
                </c:pt>
                <c:pt idx="59">
                  <c:v>-0.0476056618402568</c:v>
                </c:pt>
                <c:pt idx="60">
                  <c:v>-0.0352800020149668</c:v>
                </c:pt>
                <c:pt idx="61">
                  <c:v>-0.0228661605581092</c:v>
                </c:pt>
                <c:pt idx="62">
                  <c:v>-0.0103951656083226</c:v>
                </c:pt>
              </c:numCache>
            </c:numRef>
          </c:yVal>
          <c:smooth val="1"/>
          <c:extLst xmlns:c16r2="http://schemas.microsoft.com/office/drawing/2015/06/chart">
            <c:ext xmlns:c16="http://schemas.microsoft.com/office/drawing/2014/chart" uri="{C3380CC4-5D6E-409C-BE32-E72D297353CC}">
              <c16:uniqueId val="{00000001-8753-4532-89C2-85508DB1480D}"/>
            </c:ext>
          </c:extLst>
        </c:ser>
        <c:dLbls>
          <c:showLegendKey val="0"/>
          <c:showVal val="0"/>
          <c:showCatName val="0"/>
          <c:showSerName val="0"/>
          <c:showPercent val="0"/>
          <c:showBubbleSize val="0"/>
        </c:dLbls>
        <c:axId val="-1988118888"/>
        <c:axId val="-2053974632"/>
      </c:scatterChart>
      <c:valAx>
        <c:axId val="-1988118888"/>
        <c:scaling>
          <c:orientation val="minMax"/>
          <c:max val="6.0"/>
        </c:scaling>
        <c:delete val="0"/>
        <c:axPos val="b"/>
        <c:numFmt formatCode="General" sourceLinked="1"/>
        <c:majorTickMark val="out"/>
        <c:minorTickMark val="none"/>
        <c:tickLblPos val="nextTo"/>
        <c:crossAx val="-2053974632"/>
        <c:crosses val="autoZero"/>
        <c:crossBetween val="midCat"/>
      </c:valAx>
      <c:valAx>
        <c:axId val="-2053974632"/>
        <c:scaling>
          <c:orientation val="minMax"/>
          <c:max val="1.5"/>
          <c:min val="-1.5"/>
        </c:scaling>
        <c:delete val="0"/>
        <c:axPos val="l"/>
        <c:numFmt formatCode="General" sourceLinked="1"/>
        <c:majorTickMark val="out"/>
        <c:minorTickMark val="none"/>
        <c:tickLblPos val="nextTo"/>
        <c:crossAx val="-1988118888"/>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1649838571365"/>
          <c:y val="0.039215905306911"/>
          <c:w val="0.801924436895807"/>
          <c:h val="0.851377128674214"/>
        </c:manualLayout>
      </c:layout>
      <c:scatterChart>
        <c:scatterStyle val="smoothMarker"/>
        <c:varyColors val="0"/>
        <c:ser>
          <c:idx val="0"/>
          <c:order val="0"/>
          <c:spPr>
            <a:ln>
              <a:solidFill>
                <a:schemeClr val="tx1"/>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Sheet1!$B$1:$B$63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extLst xmlns:c16r2="http://schemas.microsoft.com/office/drawing/2015/06/chart">
            <c:ext xmlns:c16="http://schemas.microsoft.com/office/drawing/2014/chart" uri="{C3380CC4-5D6E-409C-BE32-E72D297353CC}">
              <c16:uniqueId val="{00000000-D12C-409A-856B-379DF6BCD61E}"/>
            </c:ext>
          </c:extLst>
        </c:ser>
        <c:ser>
          <c:idx val="1"/>
          <c:order val="1"/>
          <c:spPr>
            <a:ln>
              <a:solidFill>
                <a:prstClr val="black"/>
              </a:solidFill>
            </a:ln>
          </c:spPr>
          <c:marker>
            <c:symbol val="none"/>
          </c:marker>
          <c:xVal>
            <c:numRef>
              <c:f>Sheet1!$A$1:$A$63</c:f>
              <c:numCache>
                <c:formatCode>General</c:formatCode>
                <c:ptCount val="63"/>
                <c:pt idx="0">
                  <c:v>0.0</c:v>
                </c:pt>
                <c:pt idx="1">
                  <c:v>0.1</c:v>
                </c:pt>
                <c:pt idx="2">
                  <c:v>0.2</c:v>
                </c:pt>
                <c:pt idx="3">
                  <c:v>0.3</c:v>
                </c:pt>
                <c:pt idx="4">
                  <c:v>0.4</c:v>
                </c:pt>
                <c:pt idx="5">
                  <c:v>0.5</c:v>
                </c:pt>
                <c:pt idx="6">
                  <c:v>0.6</c:v>
                </c:pt>
                <c:pt idx="7">
                  <c:v>0.7</c:v>
                </c:pt>
                <c:pt idx="8">
                  <c:v>0.8</c:v>
                </c:pt>
                <c:pt idx="9">
                  <c:v>0.9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4.100000000000001</c:v>
                </c:pt>
                <c:pt idx="42">
                  <c:v>4.2</c:v>
                </c:pt>
                <c:pt idx="43">
                  <c:v>4.3</c:v>
                </c:pt>
                <c:pt idx="44">
                  <c:v>4.4</c:v>
                </c:pt>
                <c:pt idx="45">
                  <c:v>4.5</c:v>
                </c:pt>
                <c:pt idx="46">
                  <c:v>4.6</c:v>
                </c:pt>
                <c:pt idx="47">
                  <c:v>4.7</c:v>
                </c:pt>
                <c:pt idx="48">
                  <c:v>4.800000000000001</c:v>
                </c:pt>
                <c:pt idx="49">
                  <c:v>4.9</c:v>
                </c:pt>
                <c:pt idx="50">
                  <c:v>5.0</c:v>
                </c:pt>
                <c:pt idx="51">
                  <c:v>5.100000000000001</c:v>
                </c:pt>
                <c:pt idx="52">
                  <c:v>5.2</c:v>
                </c:pt>
                <c:pt idx="53">
                  <c:v>5.300000000000001</c:v>
                </c:pt>
                <c:pt idx="54">
                  <c:v>5.4</c:v>
                </c:pt>
                <c:pt idx="55">
                  <c:v>5.5</c:v>
                </c:pt>
                <c:pt idx="56">
                  <c:v>5.6</c:v>
                </c:pt>
                <c:pt idx="57">
                  <c:v>5.7</c:v>
                </c:pt>
                <c:pt idx="58">
                  <c:v>5.800000000000001</c:v>
                </c:pt>
                <c:pt idx="59">
                  <c:v>5.9</c:v>
                </c:pt>
                <c:pt idx="60">
                  <c:v>6.0</c:v>
                </c:pt>
                <c:pt idx="61">
                  <c:v>6.100000000000001</c:v>
                </c:pt>
                <c:pt idx="62">
                  <c:v>6.2</c:v>
                </c:pt>
              </c:numCache>
            </c:numRef>
          </c:xVal>
          <c:yVal>
            <c:numRef>
              <c:f>Sheet1!$C$1:$C$63</c:f>
              <c:numCache>
                <c:formatCode>General</c:formatCode>
                <c:ptCount val="63"/>
                <c:pt idx="0">
                  <c:v>0.0</c:v>
                </c:pt>
                <c:pt idx="1">
                  <c:v>-0.0499791692706783</c:v>
                </c:pt>
                <c:pt idx="2">
                  <c:v>-0.0998334166468281</c:v>
                </c:pt>
                <c:pt idx="3">
                  <c:v>-0.149438132473599</c:v>
                </c:pt>
                <c:pt idx="4">
                  <c:v>-0.198669330795061</c:v>
                </c:pt>
                <c:pt idx="5">
                  <c:v>-0.247403959254523</c:v>
                </c:pt>
                <c:pt idx="6">
                  <c:v>-0.29552020666134</c:v>
                </c:pt>
                <c:pt idx="7">
                  <c:v>-0.342897807455451</c:v>
                </c:pt>
                <c:pt idx="8">
                  <c:v>-0.389418342308651</c:v>
                </c:pt>
                <c:pt idx="9">
                  <c:v>-0.43496553411123</c:v>
                </c:pt>
                <c:pt idx="10">
                  <c:v>-0.479425538604203</c:v>
                </c:pt>
                <c:pt idx="11">
                  <c:v>-0.522687228930659</c:v>
                </c:pt>
                <c:pt idx="12">
                  <c:v>-0.564642473395036</c:v>
                </c:pt>
                <c:pt idx="13">
                  <c:v>-0.605186405736039</c:v>
                </c:pt>
                <c:pt idx="14">
                  <c:v>-0.644217687237691</c:v>
                </c:pt>
                <c:pt idx="15">
                  <c:v>-0.681638760023334</c:v>
                </c:pt>
                <c:pt idx="16">
                  <c:v>-0.717356090899523</c:v>
                </c:pt>
                <c:pt idx="17">
                  <c:v>-0.751280405140293</c:v>
                </c:pt>
                <c:pt idx="18">
                  <c:v>-0.783326909627483</c:v>
                </c:pt>
                <c:pt idx="19">
                  <c:v>-0.813415504789374</c:v>
                </c:pt>
                <c:pt idx="20">
                  <c:v>-0.841470984807896</c:v>
                </c:pt>
                <c:pt idx="21">
                  <c:v>-0.867423225594017</c:v>
                </c:pt>
                <c:pt idx="22">
                  <c:v>-0.891207360061435</c:v>
                </c:pt>
                <c:pt idx="23">
                  <c:v>-0.912763940260521</c:v>
                </c:pt>
                <c:pt idx="24">
                  <c:v>-0.932039085967226</c:v>
                </c:pt>
                <c:pt idx="25">
                  <c:v>-0.948984619355586</c:v>
                </c:pt>
                <c:pt idx="26">
                  <c:v>-0.963558185417193</c:v>
                </c:pt>
                <c:pt idx="27">
                  <c:v>-0.975723357826659</c:v>
                </c:pt>
                <c:pt idx="28">
                  <c:v>-0.98544972998846</c:v>
                </c:pt>
                <c:pt idx="29">
                  <c:v>-0.992712991037588</c:v>
                </c:pt>
                <c:pt idx="30">
                  <c:v>-0.997494986604054</c:v>
                </c:pt>
                <c:pt idx="31">
                  <c:v>-0.999783764189357</c:v>
                </c:pt>
                <c:pt idx="32">
                  <c:v>-0.999573603041505</c:v>
                </c:pt>
                <c:pt idx="33">
                  <c:v>-0.996865028453919</c:v>
                </c:pt>
                <c:pt idx="34">
                  <c:v>-0.991664810452469</c:v>
                </c:pt>
                <c:pt idx="35">
                  <c:v>-0.983985946873937</c:v>
                </c:pt>
                <c:pt idx="36">
                  <c:v>-0.973847630878195</c:v>
                </c:pt>
                <c:pt idx="37">
                  <c:v>-0.9612752029753</c:v>
                </c:pt>
                <c:pt idx="38">
                  <c:v>-0.946300087687415</c:v>
                </c:pt>
                <c:pt idx="39">
                  <c:v>-0.928959715003869</c:v>
                </c:pt>
                <c:pt idx="40">
                  <c:v>-0.909297426825682</c:v>
                </c:pt>
                <c:pt idx="41">
                  <c:v>-0.887362368633375</c:v>
                </c:pt>
                <c:pt idx="42">
                  <c:v>-0.863209366648874</c:v>
                </c:pt>
                <c:pt idx="43">
                  <c:v>-0.836898790798498</c:v>
                </c:pt>
                <c:pt idx="44">
                  <c:v>-0.80849640381959</c:v>
                </c:pt>
                <c:pt idx="45">
                  <c:v>-0.778073196887921</c:v>
                </c:pt>
                <c:pt idx="46">
                  <c:v>-0.74570521217672</c:v>
                </c:pt>
                <c:pt idx="47">
                  <c:v>-0.711473352790844</c:v>
                </c:pt>
                <c:pt idx="48">
                  <c:v>-0.67546318055115</c:v>
                </c:pt>
                <c:pt idx="49">
                  <c:v>-0.637764702134504</c:v>
                </c:pt>
                <c:pt idx="50">
                  <c:v>-0.598472144103956</c:v>
                </c:pt>
                <c:pt idx="51">
                  <c:v>-0.557683717391417</c:v>
                </c:pt>
                <c:pt idx="52">
                  <c:v>-0.515501371821464</c:v>
                </c:pt>
                <c:pt idx="53">
                  <c:v>-0.472030541289882</c:v>
                </c:pt>
                <c:pt idx="54">
                  <c:v>-0.42737988023383</c:v>
                </c:pt>
                <c:pt idx="55">
                  <c:v>-0.381660992052332</c:v>
                </c:pt>
                <c:pt idx="56">
                  <c:v>-0.334988150155905</c:v>
                </c:pt>
                <c:pt idx="57">
                  <c:v>-0.287478012342544</c:v>
                </c:pt>
                <c:pt idx="58">
                  <c:v>-0.239249329213982</c:v>
                </c:pt>
                <c:pt idx="59">
                  <c:v>-0.190422647361027</c:v>
                </c:pt>
                <c:pt idx="60">
                  <c:v>-0.141120008059867</c:v>
                </c:pt>
                <c:pt idx="61">
                  <c:v>-0.0914646422324368</c:v>
                </c:pt>
                <c:pt idx="62">
                  <c:v>-0.0415806624332905</c:v>
                </c:pt>
              </c:numCache>
            </c:numRef>
          </c:yVal>
          <c:smooth val="1"/>
          <c:extLst xmlns:c16r2="http://schemas.microsoft.com/office/drawing/2015/06/chart">
            <c:ext xmlns:c16="http://schemas.microsoft.com/office/drawing/2014/chart" uri="{C3380CC4-5D6E-409C-BE32-E72D297353CC}">
              <c16:uniqueId val="{00000001-D12C-409A-856B-379DF6BCD61E}"/>
            </c:ext>
          </c:extLst>
        </c:ser>
        <c:dLbls>
          <c:showLegendKey val="0"/>
          <c:showVal val="0"/>
          <c:showCatName val="0"/>
          <c:showSerName val="0"/>
          <c:showPercent val="0"/>
          <c:showBubbleSize val="0"/>
        </c:dLbls>
        <c:axId val="-2052400712"/>
        <c:axId val="-2052450792"/>
      </c:scatterChart>
      <c:valAx>
        <c:axId val="-2052400712"/>
        <c:scaling>
          <c:orientation val="minMax"/>
          <c:max val="6.0"/>
        </c:scaling>
        <c:delete val="0"/>
        <c:axPos val="b"/>
        <c:numFmt formatCode="General" sourceLinked="1"/>
        <c:majorTickMark val="out"/>
        <c:minorTickMark val="none"/>
        <c:tickLblPos val="nextTo"/>
        <c:crossAx val="-2052450792"/>
        <c:crosses val="autoZero"/>
        <c:crossBetween val="midCat"/>
      </c:valAx>
      <c:valAx>
        <c:axId val="-2052450792"/>
        <c:scaling>
          <c:orientation val="minMax"/>
        </c:scaling>
        <c:delete val="0"/>
        <c:axPos val="l"/>
        <c:numFmt formatCode="General" sourceLinked="1"/>
        <c:majorTickMark val="out"/>
        <c:minorTickMark val="none"/>
        <c:tickLblPos val="nextTo"/>
        <c:crossAx val="-2052400712"/>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4" Type="http://schemas.openxmlformats.org/officeDocument/2006/relationships/image" Target="../media/image7.wmf"/><Relationship Id="rId1" Type="http://schemas.openxmlformats.org/officeDocument/2006/relationships/image" Target="../media/image4.wmf"/><Relationship Id="rId2"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7.emf"/><Relationship Id="rId2" Type="http://schemas.openxmlformats.org/officeDocument/2006/relationships/image" Target="../media/image38.wmf"/><Relationship Id="rId3"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5" Type="http://schemas.openxmlformats.org/officeDocument/2006/relationships/image" Target="../media/image47.emf"/><Relationship Id="rId6" Type="http://schemas.openxmlformats.org/officeDocument/2006/relationships/image" Target="../media/image48.emf"/><Relationship Id="rId7" Type="http://schemas.openxmlformats.org/officeDocument/2006/relationships/image" Target="../media/image49.emf"/><Relationship Id="rId8" Type="http://schemas.openxmlformats.org/officeDocument/2006/relationships/image" Target="../media/image50.emf"/><Relationship Id="rId1" Type="http://schemas.openxmlformats.org/officeDocument/2006/relationships/image" Target="../media/image43.emf"/><Relationship Id="rId2" Type="http://schemas.openxmlformats.org/officeDocument/2006/relationships/image" Target="../media/image4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image" Target="../media/image53.emf"/><Relationship Id="rId2" Type="http://schemas.openxmlformats.org/officeDocument/2006/relationships/image" Target="../media/image5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wmf"/><Relationship Id="rId2" Type="http://schemas.openxmlformats.org/officeDocument/2006/relationships/image" Target="../media/image59.emf"/><Relationship Id="rId3" Type="http://schemas.openxmlformats.org/officeDocument/2006/relationships/image" Target="../media/image60.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5.wmf"/><Relationship Id="rId4" Type="http://schemas.openxmlformats.org/officeDocument/2006/relationships/image" Target="../media/image66.wmf"/><Relationship Id="rId5" Type="http://schemas.openxmlformats.org/officeDocument/2006/relationships/image" Target="../media/image67.emf"/><Relationship Id="rId1" Type="http://schemas.openxmlformats.org/officeDocument/2006/relationships/image" Target="../media/image63.wmf"/><Relationship Id="rId2"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0.wmf"/><Relationship Id="rId2" Type="http://schemas.openxmlformats.org/officeDocument/2006/relationships/image" Target="../media/image7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2.wmf"/><Relationship Id="rId2" Type="http://schemas.openxmlformats.org/officeDocument/2006/relationships/image" Target="../media/image7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75.emf"/><Relationship Id="rId2" Type="http://schemas.openxmlformats.org/officeDocument/2006/relationships/image" Target="../media/image7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4" Type="http://schemas.openxmlformats.org/officeDocument/2006/relationships/image" Target="../media/image12.emf"/><Relationship Id="rId1" Type="http://schemas.openxmlformats.org/officeDocument/2006/relationships/image" Target="../media/image5.wmf"/><Relationship Id="rId2"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wmf"/><Relationship Id="rId3"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 Id="rId2"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1" Type="http://schemas.openxmlformats.org/officeDocument/2006/relationships/image" Target="../media/image18.emf"/><Relationship Id="rId2"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 Id="rId3"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 Id="rId2" Type="http://schemas.openxmlformats.org/officeDocument/2006/relationships/image" Target="../media/image29.emf"/><Relationship Id="rId3"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3.w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1" Type="http://schemas.openxmlformats.org/officeDocument/2006/relationships/image" Target="../media/image31.emf"/><Relationship Id="rId2"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6/5/18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p>
        </p:txBody>
      </p:sp>
      <p:sp>
        <p:nvSpPr>
          <p:cNvPr id="62468" name="Slide Number Placeholder 3"/>
          <p:cNvSpPr>
            <a:spLocks noGrp="1"/>
          </p:cNvSpPr>
          <p:nvPr>
            <p:ph type="sldNum" sz="quarter" idx="5"/>
          </p:nvPr>
        </p:nvSpPr>
        <p:spPr>
          <a:noFill/>
        </p:spPr>
        <p:txBody>
          <a:bodyPr/>
          <a:lstStyle/>
          <a:p>
            <a:fld id="{7C798281-BDE8-4DDB-8C35-48F00FEB66A1}"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USPAS Fundamentals, June 4-15, 2018</a:t>
            </a:r>
          </a:p>
        </p:txBody>
      </p:sp>
      <p:sp>
        <p:nvSpPr>
          <p:cNvPr id="5" name="Footer Placeholder 4"/>
          <p:cNvSpPr>
            <a:spLocks noGrp="1"/>
          </p:cNvSpPr>
          <p:nvPr>
            <p:ph type="ftr" sz="quarter" idx="11"/>
          </p:nvPr>
        </p:nvSpPr>
        <p:spPr/>
        <p:txBody>
          <a:bodyPr/>
          <a:lstStyle/>
          <a:p>
            <a:r>
              <a:rPr lang="en-US"/>
              <a:t>E. Prebys, Accelerator Fundamentals: Longitudinal Motion</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685800"/>
          </a:xfrm>
        </p:spPr>
        <p:txBody>
          <a:bodyPr/>
          <a:lstStyle/>
          <a:p>
            <a:r>
              <a:rPr lang="en-US"/>
              <a:t>Click to edit Master title style</a:t>
            </a:r>
          </a:p>
        </p:txBody>
      </p:sp>
      <p:sp>
        <p:nvSpPr>
          <p:cNvPr id="3" name="Text Placeholder 2"/>
          <p:cNvSpPr>
            <a:spLocks noGrp="1"/>
          </p:cNvSpPr>
          <p:nvPr>
            <p:ph type="body" sz="half" idx="1"/>
          </p:nvPr>
        </p:nvSpPr>
        <p:spPr>
          <a:xfrm>
            <a:off x="381000" y="1219200"/>
            <a:ext cx="40767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219200"/>
            <a:ext cx="40767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3733800"/>
            <a:ext cx="40767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85800" y="6248400"/>
            <a:ext cx="1905000" cy="457200"/>
          </a:xfrm>
        </p:spPr>
        <p:txBody>
          <a:bodyPr/>
          <a:lstStyle>
            <a:lvl1pPr>
              <a:defRPr/>
            </a:lvl1pPr>
          </a:lstStyle>
          <a:p>
            <a:pPr>
              <a:defRPr/>
            </a:pPr>
            <a:r>
              <a:rPr lang="en-US"/>
              <a:t>USPAS Fundamentals, June 4-15, 2018</a:t>
            </a:r>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r>
              <a:rPr lang="en-US"/>
              <a:t>E. Prebys, Accelerator Fundamentals: Longitudinal Motion</a:t>
            </a:r>
            <a:endParaRPr lang="en-US">
              <a:latin typeface="+mn-lt"/>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pPr>
              <a:defRPr/>
            </a:pPr>
            <a:fld id="{BA33168C-16D6-42A2-AF6D-3D5C06C9F0F0}" type="slidenum">
              <a:rPr lang="en-US"/>
              <a:pPr>
                <a:defRPr/>
              </a:pPr>
              <a:t>‹#›</a:t>
            </a:fld>
            <a:endParaRPr lang="en-US"/>
          </a:p>
        </p:txBody>
      </p:sp>
    </p:spTree>
    <p:extLst>
      <p:ext uri="{BB962C8B-B14F-4D97-AF65-F5344CB8AC3E}">
        <p14:creationId xmlns:p14="http://schemas.microsoft.com/office/powerpoint/2010/main" val="218671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USPAS Fundamentals, June 4-15, 2018</a:t>
            </a:r>
          </a:p>
        </p:txBody>
      </p:sp>
      <p:sp>
        <p:nvSpPr>
          <p:cNvPr id="5" name="Footer Placeholder 4"/>
          <p:cNvSpPr>
            <a:spLocks noGrp="1"/>
          </p:cNvSpPr>
          <p:nvPr>
            <p:ph type="ftr" sz="quarter" idx="11"/>
          </p:nvPr>
        </p:nvSpPr>
        <p:spPr/>
        <p:txBody>
          <a:bodyPr/>
          <a:lstStyle/>
          <a:p>
            <a:r>
              <a:rPr lang="en-US"/>
              <a:t>E. Prebys, Accelerator Fundamentals: Longitudinal Motion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USPAS Fundamentals, June 4-15, 2018</a:t>
            </a:r>
            <a:endParaRPr lang="en-US" dirty="0"/>
          </a:p>
        </p:txBody>
      </p:sp>
      <p:sp>
        <p:nvSpPr>
          <p:cNvPr id="6" name="Footer Placeholder 5"/>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USPAS Fundamentals, June 4-15, 2018</a:t>
            </a:r>
            <a:endParaRPr lang="en-US" dirty="0"/>
          </a:p>
        </p:txBody>
      </p:sp>
      <p:sp>
        <p:nvSpPr>
          <p:cNvPr id="8" name="Footer Placeholder 7"/>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USPAS Fundamentals, June 4-15, 2018</a:t>
            </a:r>
            <a:endParaRPr lang="en-US" dirty="0"/>
          </a:p>
        </p:txBody>
      </p:sp>
      <p:sp>
        <p:nvSpPr>
          <p:cNvPr id="4" name="Footer Placeholder 3"/>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USPAS Fundamentals, June 4-15, 2018</a:t>
            </a:r>
            <a:endParaRPr lang="en-US" dirty="0"/>
          </a:p>
        </p:txBody>
      </p:sp>
      <p:sp>
        <p:nvSpPr>
          <p:cNvPr id="3" name="Footer Placeholder 2"/>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USPAS Fundamentals, June 4-15, 2018</a:t>
            </a:r>
            <a:endParaRPr lang="en-US" dirty="0"/>
          </a:p>
        </p:txBody>
      </p:sp>
      <p:sp>
        <p:nvSpPr>
          <p:cNvPr id="6" name="Footer Placeholder 5"/>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USPAS Fundamentals, June 4-15, 2018</a:t>
            </a:r>
          </a:p>
        </p:txBody>
      </p:sp>
      <p:sp>
        <p:nvSpPr>
          <p:cNvPr id="6" name="Footer Placeholder 5"/>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USPAS Fundamentals, June 4-15, 2018</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E. Prebys, Accelerator Fundamentals: Longitudinal Motion</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8" name="Picture 7" descr="USPAS-logo.png"/>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0" y="0"/>
            <a:ext cx="392347" cy="360536"/>
          </a:xfrm>
          <a:prstGeom prst="rect">
            <a:avLst/>
          </a:prstGeom>
        </p:spPr>
      </p:pic>
      <p:pic>
        <p:nvPicPr>
          <p:cNvPr id="13" name="Picture 12"/>
          <p:cNvPicPr>
            <a:picLocks noChangeAspect="1"/>
          </p:cNvPicPr>
          <p:nvPr userDrawn="1"/>
        </p:nvPicPr>
        <p:blipFill>
          <a:blip r:embed="rId15"/>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Lst>
  <p:transition xmlns:p14="http://schemas.microsoft.com/office/powerpoint/2010/mai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28.wmf"/><Relationship Id="rId5" Type="http://schemas.openxmlformats.org/officeDocument/2006/relationships/oleObject" Target="../embeddings/oleObject29.bin"/><Relationship Id="rId6" Type="http://schemas.openxmlformats.org/officeDocument/2006/relationships/image" Target="../media/image29.emf"/><Relationship Id="rId7" Type="http://schemas.openxmlformats.org/officeDocument/2006/relationships/oleObject" Target="../embeddings/oleObject30.bin"/><Relationship Id="rId8" Type="http://schemas.openxmlformats.org/officeDocument/2006/relationships/image" Target="../media/image30.w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 Type="http://schemas.openxmlformats.org/officeDocument/2006/relationships/oleObject" Target="../embeddings/oleObject35.bin"/><Relationship Id="rId12" Type="http://schemas.openxmlformats.org/officeDocument/2006/relationships/image" Target="../media/image35.emf"/><Relationship Id="rId13" Type="http://schemas.openxmlformats.org/officeDocument/2006/relationships/oleObject" Target="../embeddings/oleObject36.bin"/><Relationship Id="rId14" Type="http://schemas.openxmlformats.org/officeDocument/2006/relationships/image" Target="../media/image36.emf"/><Relationship Id="rId1" Type="http://schemas.openxmlformats.org/officeDocument/2006/relationships/vmlDrawing" Target="../drawings/vmlDrawing9.vml"/><Relationship Id="rId2" Type="http://schemas.openxmlformats.org/officeDocument/2006/relationships/slideLayout" Target="../slideLayouts/slideLayout2.xml"/><Relationship Id="rId3" Type="http://schemas.openxmlformats.org/officeDocument/2006/relationships/oleObject" Target="../embeddings/oleObject31.bin"/><Relationship Id="rId4" Type="http://schemas.openxmlformats.org/officeDocument/2006/relationships/image" Target="../media/image31.emf"/><Relationship Id="rId5" Type="http://schemas.openxmlformats.org/officeDocument/2006/relationships/oleObject" Target="../embeddings/oleObject32.bin"/><Relationship Id="rId6" Type="http://schemas.openxmlformats.org/officeDocument/2006/relationships/image" Target="../media/image32.wmf"/><Relationship Id="rId7" Type="http://schemas.openxmlformats.org/officeDocument/2006/relationships/oleObject" Target="../embeddings/oleObject33.bin"/><Relationship Id="rId8" Type="http://schemas.openxmlformats.org/officeDocument/2006/relationships/image" Target="../media/image33.wmf"/><Relationship Id="rId9" Type="http://schemas.openxmlformats.org/officeDocument/2006/relationships/oleObject" Target="../embeddings/oleObject34.bin"/><Relationship Id="rId10" Type="http://schemas.openxmlformats.org/officeDocument/2006/relationships/image" Target="../media/image34.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37.bin"/><Relationship Id="rId5" Type="http://schemas.openxmlformats.org/officeDocument/2006/relationships/image" Target="../media/image37.emf"/><Relationship Id="rId6" Type="http://schemas.openxmlformats.org/officeDocument/2006/relationships/oleObject" Target="../embeddings/oleObject38.bin"/><Relationship Id="rId7" Type="http://schemas.openxmlformats.org/officeDocument/2006/relationships/image" Target="../media/image38.wmf"/><Relationship Id="rId8" Type="http://schemas.openxmlformats.org/officeDocument/2006/relationships/oleObject" Target="../embeddings/oleObject39.bin"/><Relationship Id="rId9" Type="http://schemas.openxmlformats.org/officeDocument/2006/relationships/image" Target="../media/image39.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40.bin"/><Relationship Id="rId5" Type="http://schemas.openxmlformats.org/officeDocument/2006/relationships/image" Target="../media/image40.emf"/><Relationship Id="rId6" Type="http://schemas.openxmlformats.org/officeDocument/2006/relationships/oleObject" Target="../embeddings/oleObject41.bin"/><Relationship Id="rId7" Type="http://schemas.openxmlformats.org/officeDocument/2006/relationships/image" Target="../media/image41.emf"/><Relationship Id="rId8" Type="http://schemas.openxmlformats.org/officeDocument/2006/relationships/image" Target="../media/image42.png"/><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44.bin"/><Relationship Id="rId20" Type="http://schemas.openxmlformats.org/officeDocument/2006/relationships/image" Target="../media/image50.emf"/><Relationship Id="rId10" Type="http://schemas.openxmlformats.org/officeDocument/2006/relationships/image" Target="../media/image45.emf"/><Relationship Id="rId11" Type="http://schemas.openxmlformats.org/officeDocument/2006/relationships/oleObject" Target="../embeddings/oleObject45.bin"/><Relationship Id="rId12" Type="http://schemas.openxmlformats.org/officeDocument/2006/relationships/image" Target="../media/image46.emf"/><Relationship Id="rId13" Type="http://schemas.openxmlformats.org/officeDocument/2006/relationships/oleObject" Target="../embeddings/oleObject46.bin"/><Relationship Id="rId14" Type="http://schemas.openxmlformats.org/officeDocument/2006/relationships/image" Target="../media/image47.emf"/><Relationship Id="rId15" Type="http://schemas.openxmlformats.org/officeDocument/2006/relationships/oleObject" Target="../embeddings/oleObject47.bin"/><Relationship Id="rId16" Type="http://schemas.openxmlformats.org/officeDocument/2006/relationships/image" Target="../media/image48.emf"/><Relationship Id="rId17" Type="http://schemas.openxmlformats.org/officeDocument/2006/relationships/oleObject" Target="../embeddings/oleObject48.bin"/><Relationship Id="rId18" Type="http://schemas.openxmlformats.org/officeDocument/2006/relationships/image" Target="../media/image49.emf"/><Relationship Id="rId19" Type="http://schemas.openxmlformats.org/officeDocument/2006/relationships/oleObject" Target="../embeddings/oleObject49.bin"/><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oleObject" Target="../embeddings/oleObject42.bin"/><Relationship Id="rId6" Type="http://schemas.openxmlformats.org/officeDocument/2006/relationships/image" Target="../media/image43.emf"/><Relationship Id="rId7" Type="http://schemas.openxmlformats.org/officeDocument/2006/relationships/oleObject" Target="../embeddings/oleObject43.bin"/><Relationship Id="rId8" Type="http://schemas.openxmlformats.org/officeDocument/2006/relationships/image" Target="../media/image44.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0.bin"/><Relationship Id="rId4" Type="http://schemas.openxmlformats.org/officeDocument/2006/relationships/image" Target="../media/image53.emf"/><Relationship Id="rId5" Type="http://schemas.openxmlformats.org/officeDocument/2006/relationships/image" Target="../media/image57.jpeg"/><Relationship Id="rId6" Type="http://schemas.openxmlformats.org/officeDocument/2006/relationships/oleObject" Target="../embeddings/oleObject51.bin"/><Relationship Id="rId7" Type="http://schemas.openxmlformats.org/officeDocument/2006/relationships/image" Target="../media/image54.emf"/><Relationship Id="rId8" Type="http://schemas.openxmlformats.org/officeDocument/2006/relationships/oleObject" Target="../embeddings/oleObject52.bin"/><Relationship Id="rId9" Type="http://schemas.openxmlformats.org/officeDocument/2006/relationships/image" Target="../media/image55.emf"/><Relationship Id="rId10" Type="http://schemas.openxmlformats.org/officeDocument/2006/relationships/oleObject" Target="../embeddings/oleObject53.bin"/><Relationship Id="rId11" Type="http://schemas.openxmlformats.org/officeDocument/2006/relationships/image" Target="../media/image56.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4.bin"/><Relationship Id="rId4" Type="http://schemas.openxmlformats.org/officeDocument/2006/relationships/image" Target="../media/image58.wmf"/><Relationship Id="rId5" Type="http://schemas.openxmlformats.org/officeDocument/2006/relationships/oleObject" Target="../embeddings/oleObject55.bin"/><Relationship Id="rId6" Type="http://schemas.openxmlformats.org/officeDocument/2006/relationships/image" Target="../media/image59.emf"/><Relationship Id="rId7" Type="http://schemas.openxmlformats.org/officeDocument/2006/relationships/image" Target="../media/image61.emf"/><Relationship Id="rId8" Type="http://schemas.openxmlformats.org/officeDocument/2006/relationships/oleObject" Target="../embeddings/oleObject56.bin"/><Relationship Id="rId9" Type="http://schemas.openxmlformats.org/officeDocument/2006/relationships/image" Target="../media/image60.emf"/><Relationship Id="rId10" Type="http://schemas.openxmlformats.org/officeDocument/2006/relationships/image" Target="../media/image62.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1" Type="http://schemas.openxmlformats.org/officeDocument/2006/relationships/oleObject" Target="../embeddings/oleObject61.bin"/><Relationship Id="rId12" Type="http://schemas.openxmlformats.org/officeDocument/2006/relationships/image" Target="../media/image67.emf"/><Relationship Id="rId1" Type="http://schemas.openxmlformats.org/officeDocument/2006/relationships/vmlDrawing" Target="../drawings/vmlDrawing15.vml"/><Relationship Id="rId2" Type="http://schemas.openxmlformats.org/officeDocument/2006/relationships/slideLayout" Target="../slideLayouts/slideLayout2.xml"/><Relationship Id="rId3" Type="http://schemas.openxmlformats.org/officeDocument/2006/relationships/oleObject" Target="../embeddings/oleObject57.bin"/><Relationship Id="rId4" Type="http://schemas.openxmlformats.org/officeDocument/2006/relationships/image" Target="../media/image63.wmf"/><Relationship Id="rId5" Type="http://schemas.openxmlformats.org/officeDocument/2006/relationships/oleObject" Target="../embeddings/oleObject58.bin"/><Relationship Id="rId6" Type="http://schemas.openxmlformats.org/officeDocument/2006/relationships/image" Target="../media/image64.wmf"/><Relationship Id="rId7" Type="http://schemas.openxmlformats.org/officeDocument/2006/relationships/oleObject" Target="../embeddings/oleObject59.bin"/><Relationship Id="rId8" Type="http://schemas.openxmlformats.org/officeDocument/2006/relationships/image" Target="../media/image65.wmf"/><Relationship Id="rId9" Type="http://schemas.openxmlformats.org/officeDocument/2006/relationships/oleObject" Target="../embeddings/oleObject60.bin"/><Relationship Id="rId10" Type="http://schemas.openxmlformats.org/officeDocument/2006/relationships/image" Target="../media/image66.w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68.png"/><Relationship Id="rId5" Type="http://schemas.openxmlformats.org/officeDocument/2006/relationships/image" Target="../media/image69.png"/><Relationship Id="rId1" Type="http://schemas.microsoft.com/office/2007/relationships/media" Target="../media/media1.gif"/><Relationship Id="rId2" Type="http://schemas.openxmlformats.org/officeDocument/2006/relationships/video" Target="../media/media1.gi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2.bin"/><Relationship Id="rId4" Type="http://schemas.openxmlformats.org/officeDocument/2006/relationships/image" Target="../media/image70.wmf"/><Relationship Id="rId5" Type="http://schemas.openxmlformats.org/officeDocument/2006/relationships/oleObject" Target="../embeddings/oleObject63.bin"/><Relationship Id="rId6" Type="http://schemas.openxmlformats.org/officeDocument/2006/relationships/image" Target="../media/image71.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1" Type="http://schemas.openxmlformats.org/officeDocument/2006/relationships/oleObject" Target="../embeddings/oleObject6.bin"/><Relationship Id="rId12" Type="http://schemas.openxmlformats.org/officeDocument/2006/relationships/image" Target="../media/image6.wmf"/><Relationship Id="rId13" Type="http://schemas.openxmlformats.org/officeDocument/2006/relationships/oleObject" Target="../embeddings/oleObject7.bin"/><Relationship Id="rId14" Type="http://schemas.openxmlformats.org/officeDocument/2006/relationships/image" Target="../media/image7.w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4.wmf"/><Relationship Id="rId6" Type="http://schemas.openxmlformats.org/officeDocument/2006/relationships/oleObject" Target="../embeddings/oleObject2.bin"/><Relationship Id="rId7" Type="http://schemas.openxmlformats.org/officeDocument/2006/relationships/oleObject" Target="../embeddings/oleObject3.bin"/><Relationship Id="rId8" Type="http://schemas.openxmlformats.org/officeDocument/2006/relationships/oleObject" Target="../embeddings/oleObject4.bin"/><Relationship Id="rId9" Type="http://schemas.openxmlformats.org/officeDocument/2006/relationships/image" Target="../media/image5.wmf"/><Relationship Id="rId10"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4.bin"/><Relationship Id="rId4" Type="http://schemas.openxmlformats.org/officeDocument/2006/relationships/image" Target="../media/image72.wmf"/><Relationship Id="rId5" Type="http://schemas.openxmlformats.org/officeDocument/2006/relationships/oleObject" Target="../embeddings/oleObject65.bin"/><Relationship Id="rId6" Type="http://schemas.openxmlformats.org/officeDocument/2006/relationships/image" Target="../media/image73.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media" Target="../media/media3.mp4"/><Relationship Id="rId4" Type="http://schemas.openxmlformats.org/officeDocument/2006/relationships/video" Target="../media/media3.mp4"/><Relationship Id="rId5" Type="http://schemas.microsoft.com/office/2007/relationships/media" Target="../media/media4.mp4"/><Relationship Id="rId6" Type="http://schemas.openxmlformats.org/officeDocument/2006/relationships/video" Target="../media/media4.mp4"/><Relationship Id="rId7" Type="http://schemas.microsoft.com/office/2007/relationships/media" Target="../media/media5.mp4"/><Relationship Id="rId8" Type="http://schemas.openxmlformats.org/officeDocument/2006/relationships/video" Target="../media/media5.mp4"/><Relationship Id="rId9" Type="http://schemas.openxmlformats.org/officeDocument/2006/relationships/slideLayout" Target="../slideLayouts/slideLayout2.xml"/><Relationship Id="rId10" Type="http://schemas.openxmlformats.org/officeDocument/2006/relationships/image" Target="../media/image74.png"/><Relationship Id="rId1" Type="http://schemas.microsoft.com/office/2007/relationships/media" Target="../media/media2.mp4"/><Relationship Id="rId2" Type="http://schemas.openxmlformats.org/officeDocument/2006/relationships/video" Target="../media/media2.mp4"/></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oleObject" Target="../embeddings/oleObject66.bin"/><Relationship Id="rId5" Type="http://schemas.openxmlformats.org/officeDocument/2006/relationships/image" Target="../media/image75.emf"/><Relationship Id="rId6" Type="http://schemas.openxmlformats.org/officeDocument/2006/relationships/oleObject" Target="../embeddings/oleObject67.bin"/><Relationship Id="rId7" Type="http://schemas.openxmlformats.org/officeDocument/2006/relationships/image" Target="../media/image76.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8.bin"/><Relationship Id="rId4" Type="http://schemas.openxmlformats.org/officeDocument/2006/relationships/image" Target="../media/image77.wmf"/><Relationship Id="rId5" Type="http://schemas.openxmlformats.org/officeDocument/2006/relationships/chart" Target="../charts/chart1.xml"/><Relationship Id="rId6" Type="http://schemas.openxmlformats.org/officeDocument/2006/relationships/chart" Target="../charts/chart2.xml"/><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media" Target="../media/media7.gif"/><Relationship Id="rId4" Type="http://schemas.openxmlformats.org/officeDocument/2006/relationships/video" Target="../media/media7.gif"/><Relationship Id="rId5" Type="http://schemas.microsoft.com/office/2007/relationships/media" Target="../media/media8.gif"/><Relationship Id="rId6" Type="http://schemas.openxmlformats.org/officeDocument/2006/relationships/video" Target="../media/media8.gif"/><Relationship Id="rId7" Type="http://schemas.openxmlformats.org/officeDocument/2006/relationships/slideLayout" Target="../slideLayouts/slideLayout2.xml"/><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 Type="http://schemas.microsoft.com/office/2007/relationships/media" Target="../media/media6.gif"/><Relationship Id="rId2" Type="http://schemas.openxmlformats.org/officeDocument/2006/relationships/video" Target="../media/media6.gi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9.bin"/><Relationship Id="rId4" Type="http://schemas.openxmlformats.org/officeDocument/2006/relationships/image" Target="../media/image81.emf"/><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chart" Target="../charts/chart5.xml"/><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2.png"/><Relationship Id="rId1" Type="http://schemas.microsoft.com/office/2007/relationships/media" Target="../media/media9.gif"/><Relationship Id="rId2" Type="http://schemas.openxmlformats.org/officeDocument/2006/relationships/video" Target="../media/media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 Id="rId3" Type="http://schemas.openxmlformats.org/officeDocument/2006/relationships/image" Target="../media/image84.emf"/></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9.w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8.bin"/><Relationship Id="rId5" Type="http://schemas.openxmlformats.org/officeDocument/2006/relationships/image" Target="../media/image5.wmf"/><Relationship Id="rId6" Type="http://schemas.openxmlformats.org/officeDocument/2006/relationships/oleObject" Target="../embeddings/oleObject9.bin"/><Relationship Id="rId7" Type="http://schemas.openxmlformats.org/officeDocument/2006/relationships/image" Target="../media/image10.emf"/><Relationship Id="rId8" Type="http://schemas.openxmlformats.org/officeDocument/2006/relationships/oleObject" Target="../embeddings/oleObject10.bin"/><Relationship Id="rId9" Type="http://schemas.openxmlformats.org/officeDocument/2006/relationships/image" Target="../media/image11.wmf"/><Relationship Id="rId10" Type="http://schemas.openxmlformats.org/officeDocument/2006/relationships/oleObject" Target="../embeddings/oleObject11.bin"/><Relationship Id="rId11"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3.emf"/><Relationship Id="rId5" Type="http://schemas.openxmlformats.org/officeDocument/2006/relationships/oleObject" Target="../embeddings/oleObject13.bin"/><Relationship Id="rId6" Type="http://schemas.openxmlformats.org/officeDocument/2006/relationships/image" Target="../media/image14.wmf"/><Relationship Id="rId7" Type="http://schemas.openxmlformats.org/officeDocument/2006/relationships/oleObject" Target="../embeddings/oleObject14.bin"/><Relationship Id="rId8"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5.bin"/><Relationship Id="rId5" Type="http://schemas.openxmlformats.org/officeDocument/2006/relationships/image" Target="../media/image16.wmf"/><Relationship Id="rId6" Type="http://schemas.openxmlformats.org/officeDocument/2006/relationships/oleObject" Target="../embeddings/oleObject16.bin"/><Relationship Id="rId7" Type="http://schemas.openxmlformats.org/officeDocument/2006/relationships/image" Target="../media/image1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oleObject" Target="../embeddings/oleObject21.bin"/><Relationship Id="rId13" Type="http://schemas.openxmlformats.org/officeDocument/2006/relationships/oleObject" Target="../embeddings/oleObject22.bin"/><Relationship Id="rId14" Type="http://schemas.openxmlformats.org/officeDocument/2006/relationships/image" Target="../media/image22.emf"/><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notesSlide" Target="../notesSlides/notesSlide5.xml"/><Relationship Id="rId4" Type="http://schemas.openxmlformats.org/officeDocument/2006/relationships/oleObject" Target="../embeddings/oleObject17.bin"/><Relationship Id="rId5" Type="http://schemas.openxmlformats.org/officeDocument/2006/relationships/image" Target="../media/image18.emf"/><Relationship Id="rId6" Type="http://schemas.openxmlformats.org/officeDocument/2006/relationships/oleObject" Target="../embeddings/oleObject18.bin"/><Relationship Id="rId7" Type="http://schemas.openxmlformats.org/officeDocument/2006/relationships/image" Target="../media/image19.emf"/><Relationship Id="rId8" Type="http://schemas.openxmlformats.org/officeDocument/2006/relationships/oleObject" Target="../embeddings/oleObject19.bin"/><Relationship Id="rId9" Type="http://schemas.openxmlformats.org/officeDocument/2006/relationships/image" Target="../media/image20.emf"/><Relationship Id="rId10" Type="http://schemas.openxmlformats.org/officeDocument/2006/relationships/oleObject" Target="../embeddings/oleObject20.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23.bin"/><Relationship Id="rId5" Type="http://schemas.openxmlformats.org/officeDocument/2006/relationships/image" Target="../media/image23.emf"/><Relationship Id="rId6" Type="http://schemas.openxmlformats.org/officeDocument/2006/relationships/oleObject" Target="../embeddings/oleObject24.bin"/><Relationship Id="rId7" Type="http://schemas.openxmlformats.org/officeDocument/2006/relationships/image" Target="../media/image24.emf"/><Relationship Id="rId8" Type="http://schemas.openxmlformats.org/officeDocument/2006/relationships/oleObject" Target="../embeddings/oleObject25.bin"/><Relationship Id="rId9" Type="http://schemas.openxmlformats.org/officeDocument/2006/relationships/image" Target="../media/image2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26.emf"/><Relationship Id="rId5" Type="http://schemas.openxmlformats.org/officeDocument/2006/relationships/oleObject" Target="../embeddings/oleObject27.bin"/><Relationship Id="rId6" Type="http://schemas.openxmlformats.org/officeDocument/2006/relationships/image" Target="../media/image27.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ctrTitle"/>
          </p:nvPr>
        </p:nvSpPr>
        <p:spPr>
          <a:xfrm>
            <a:off x="704840" y="533400"/>
            <a:ext cx="7280777" cy="2868168"/>
          </a:xfrm>
        </p:spPr>
        <p:txBody>
          <a:bodyPr/>
          <a:lstStyle/>
          <a:p>
            <a:pPr eaLnBrk="1" hangingPunct="1">
              <a:defRPr/>
            </a:pPr>
            <a:r>
              <a:rPr lang="en-US"/>
              <a:t>Longitudinal </a:t>
            </a:r>
            <a:r>
              <a:rPr lang="en-US" smtClean="0"/>
              <a:t>Motion</a:t>
            </a:r>
            <a:endParaRPr lang="en-US" dirty="0"/>
          </a:p>
        </p:txBody>
      </p:sp>
      <p:sp>
        <p:nvSpPr>
          <p:cNvPr id="8195" name="Rectangle 5"/>
          <p:cNvSpPr>
            <a:spLocks noGrp="1" noChangeArrowheads="1"/>
          </p:cNvSpPr>
          <p:nvPr>
            <p:ph type="subTitle" idx="1"/>
          </p:nvPr>
        </p:nvSpPr>
        <p:spPr/>
        <p:txBody>
          <a:bodyPr/>
          <a:lstStyle/>
          <a:p>
            <a:pPr eaLnBrk="1" hangingPunct="1"/>
            <a:r>
              <a:rPr lang="en-US" dirty="0"/>
              <a:t>Eric Prebys, UC Davis</a:t>
            </a:r>
          </a:p>
        </p:txBody>
      </p:sp>
    </p:spTree>
  </p:cSld>
  <p:clrMapOvr>
    <a:masterClrMapping/>
  </p:clrMapOvr>
  <p:transition xmlns:p14="http://schemas.microsoft.com/office/powerpoint/2010/mai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715" y="936778"/>
            <a:ext cx="8458200" cy="2860783"/>
          </a:xfrm>
        </p:spPr>
        <p:txBody>
          <a:bodyPr/>
          <a:lstStyle/>
          <a:p>
            <a:r>
              <a:rPr lang="en-US" sz="1800" dirty="0"/>
              <a:t>This looks just like our equation for transverse motion with α=0, so we immediately write</a:t>
            </a:r>
          </a:p>
          <a:p>
            <a:endParaRPr lang="en-US" sz="1800" dirty="0"/>
          </a:p>
          <a:p>
            <a:endParaRPr lang="en-US" sz="1800" dirty="0"/>
          </a:p>
          <a:p>
            <a:endParaRPr lang="en-US" sz="1800" dirty="0"/>
          </a:p>
          <a:p>
            <a:endParaRPr lang="en-US" sz="1800" dirty="0"/>
          </a:p>
          <a:p>
            <a:r>
              <a:rPr lang="en-US" sz="1800" dirty="0"/>
              <a:t>Where</a:t>
            </a:r>
          </a:p>
          <a:p>
            <a:endParaRPr lang="en-US" sz="18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graphicFrame>
        <p:nvGraphicFramePr>
          <p:cNvPr id="7171" name="Object 3"/>
          <p:cNvGraphicFramePr>
            <a:graphicFrameLocks noChangeAspect="1"/>
          </p:cNvGraphicFramePr>
          <p:nvPr>
            <p:extLst>
              <p:ext uri="{D42A27DB-BD31-4B8C-83A1-F6EECF244321}">
                <p14:modId xmlns:p14="http://schemas.microsoft.com/office/powerpoint/2010/main" val="1491423692"/>
              </p:ext>
            </p:extLst>
          </p:nvPr>
        </p:nvGraphicFramePr>
        <p:xfrm>
          <a:off x="1418141" y="1627789"/>
          <a:ext cx="6126163" cy="984250"/>
        </p:xfrm>
        <a:graphic>
          <a:graphicData uri="http://schemas.openxmlformats.org/presentationml/2006/ole">
            <mc:AlternateContent xmlns:mc="http://schemas.openxmlformats.org/markup-compatibility/2006">
              <mc:Choice xmlns:v="urn:schemas-microsoft-com:vml" Requires="v">
                <p:oleObj spid="_x0000_s35902" name="Equation" r:id="rId3" imgW="3162240" imgH="482400" progId="Equation.3">
                  <p:embed/>
                </p:oleObj>
              </mc:Choice>
              <mc:Fallback>
                <p:oleObj name="Equation" r:id="rId3" imgW="316224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8141" y="1627789"/>
                        <a:ext cx="6126163"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3" name="Object 5"/>
          <p:cNvGraphicFramePr>
            <a:graphicFrameLocks noChangeAspect="1"/>
          </p:cNvGraphicFramePr>
          <p:nvPr>
            <p:extLst>
              <p:ext uri="{D42A27DB-BD31-4B8C-83A1-F6EECF244321}">
                <p14:modId xmlns:p14="http://schemas.microsoft.com/office/powerpoint/2010/main" val="2135605076"/>
              </p:ext>
            </p:extLst>
          </p:nvPr>
        </p:nvGraphicFramePr>
        <p:xfrm>
          <a:off x="1216178" y="4079499"/>
          <a:ext cx="5289550" cy="1095375"/>
        </p:xfrm>
        <a:graphic>
          <a:graphicData uri="http://schemas.openxmlformats.org/presentationml/2006/ole">
            <mc:AlternateContent xmlns:mc="http://schemas.openxmlformats.org/markup-compatibility/2006">
              <mc:Choice xmlns:v="urn:schemas-microsoft-com:vml" Requires="v">
                <p:oleObj spid="_x0000_s35903" name="Equation" r:id="rId5" imgW="2844800" imgH="558800" progId="Equation.DSMT4">
                  <p:embed/>
                </p:oleObj>
              </mc:Choice>
              <mc:Fallback>
                <p:oleObj name="Equation" r:id="rId5" imgW="2844800" imgH="558800" progId="Equation.DSMT4">
                  <p:embed/>
                  <p:pic>
                    <p:nvPicPr>
                      <p:cNvPr id="0" name=""/>
                      <p:cNvPicPr>
                        <a:picLocks noChangeAspect="1" noChangeArrowheads="1"/>
                      </p:cNvPicPr>
                      <p:nvPr/>
                    </p:nvPicPr>
                    <p:blipFill>
                      <a:blip r:embed="rId6"/>
                      <a:srcRect/>
                      <a:stretch>
                        <a:fillRect/>
                      </a:stretch>
                    </p:blipFill>
                    <p:spPr bwMode="auto">
                      <a:xfrm>
                        <a:off x="1216178" y="4079499"/>
                        <a:ext cx="5289550"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174" name="Object 6"/>
          <p:cNvGraphicFramePr>
            <a:graphicFrameLocks noChangeAspect="1"/>
          </p:cNvGraphicFramePr>
          <p:nvPr>
            <p:extLst>
              <p:ext uri="{D42A27DB-BD31-4B8C-83A1-F6EECF244321}">
                <p14:modId xmlns:p14="http://schemas.microsoft.com/office/powerpoint/2010/main" val="4106062268"/>
              </p:ext>
            </p:extLst>
          </p:nvPr>
        </p:nvGraphicFramePr>
        <p:xfrm>
          <a:off x="7026318" y="3515096"/>
          <a:ext cx="1714500" cy="495300"/>
        </p:xfrm>
        <a:graphic>
          <a:graphicData uri="http://schemas.openxmlformats.org/presentationml/2006/ole">
            <mc:AlternateContent xmlns:mc="http://schemas.openxmlformats.org/markup-compatibility/2006">
              <mc:Choice xmlns:v="urn:schemas-microsoft-com:vml" Requires="v">
                <p:oleObj spid="_x0000_s35904" name="Equation" r:id="rId7" imgW="1714320" imgH="495000" progId="Equation.DSMT4">
                  <p:embed/>
                </p:oleObj>
              </mc:Choice>
              <mc:Fallback>
                <p:oleObj name="Equation" r:id="rId7" imgW="1714320" imgH="495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6318" y="3515096"/>
                        <a:ext cx="1714500" cy="495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11" name="Straight Arrow Connector 10"/>
          <p:cNvCxnSpPr/>
          <p:nvPr/>
        </p:nvCxnSpPr>
        <p:spPr>
          <a:xfrm flipH="1">
            <a:off x="5851569" y="3880511"/>
            <a:ext cx="1099126" cy="34174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1525" y="5214841"/>
            <a:ext cx="1459475" cy="369332"/>
          </a:xfrm>
          <a:prstGeom prst="rect">
            <a:avLst/>
          </a:prstGeom>
          <a:noFill/>
        </p:spPr>
        <p:txBody>
          <a:bodyPr wrap="square" rtlCol="0">
            <a:spAutoFit/>
          </a:bodyPr>
          <a:lstStyle/>
          <a:p>
            <a:pPr algn="ctr"/>
            <a:r>
              <a:rPr lang="en-US" sz="1800" dirty="0">
                <a:solidFill>
                  <a:srgbClr val="C00000"/>
                </a:solidFill>
                <a:latin typeface="+mn-lt"/>
              </a:rPr>
              <a:t>Units: s/</a:t>
            </a:r>
            <a:r>
              <a:rPr lang="en-US" sz="1800" dirty="0" err="1">
                <a:solidFill>
                  <a:srgbClr val="C00000"/>
                </a:solidFill>
                <a:latin typeface="+mn-lt"/>
              </a:rPr>
              <a:t>eV</a:t>
            </a:r>
            <a:endParaRPr lang="en-US" sz="1800" dirty="0">
              <a:solidFill>
                <a:srgbClr val="C00000"/>
              </a:solidFill>
              <a:latin typeface="+mn-lt"/>
            </a:endParaRPr>
          </a:p>
        </p:txBody>
      </p:sp>
      <p:cxnSp>
        <p:nvCxnSpPr>
          <p:cNvPr id="8" name="Straight Arrow Connector 7"/>
          <p:cNvCxnSpPr/>
          <p:nvPr/>
        </p:nvCxnSpPr>
        <p:spPr>
          <a:xfrm flipV="1">
            <a:off x="1150858" y="4895462"/>
            <a:ext cx="129456" cy="27482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02619" y="5200143"/>
            <a:ext cx="1459475" cy="369332"/>
          </a:xfrm>
          <a:prstGeom prst="rect">
            <a:avLst/>
          </a:prstGeom>
          <a:noFill/>
        </p:spPr>
        <p:txBody>
          <a:bodyPr wrap="square" rtlCol="0">
            <a:spAutoFit/>
          </a:bodyPr>
          <a:lstStyle/>
          <a:p>
            <a:pPr algn="ctr"/>
            <a:r>
              <a:rPr lang="en-US" sz="1800" dirty="0">
                <a:solidFill>
                  <a:srgbClr val="C00000"/>
                </a:solidFill>
                <a:latin typeface="+mn-lt"/>
              </a:rPr>
              <a:t>Units: </a:t>
            </a:r>
            <a:r>
              <a:rPr lang="en-US" sz="1800" dirty="0" err="1">
                <a:solidFill>
                  <a:srgbClr val="C00000"/>
                </a:solidFill>
                <a:latin typeface="+mn-lt"/>
              </a:rPr>
              <a:t>eV</a:t>
            </a:r>
            <a:r>
              <a:rPr lang="en-US" sz="1800" dirty="0">
                <a:solidFill>
                  <a:srgbClr val="C00000"/>
                </a:solidFill>
                <a:latin typeface="+mn-lt"/>
              </a:rPr>
              <a:t>/s</a:t>
            </a:r>
          </a:p>
        </p:txBody>
      </p:sp>
      <p:cxnSp>
        <p:nvCxnSpPr>
          <p:cNvPr id="15" name="Straight Arrow Connector 14"/>
          <p:cNvCxnSpPr/>
          <p:nvPr/>
        </p:nvCxnSpPr>
        <p:spPr>
          <a:xfrm flipV="1">
            <a:off x="5781952" y="4832527"/>
            <a:ext cx="0" cy="32305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874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218" y="582749"/>
            <a:ext cx="8251825" cy="6019404"/>
          </a:xfrm>
        </p:spPr>
        <p:txBody>
          <a:bodyPr>
            <a:normAutofit/>
          </a:bodyPr>
          <a:lstStyle/>
          <a:p>
            <a:r>
              <a:rPr lang="en-US" sz="2000" dirty="0"/>
              <a:t>We can define an invariant of the motion as</a:t>
            </a:r>
          </a:p>
          <a:p>
            <a:endParaRPr lang="en-US" sz="2000" dirty="0"/>
          </a:p>
          <a:p>
            <a:endParaRPr lang="en-US" sz="2000" dirty="0"/>
          </a:p>
          <a:p>
            <a:endParaRPr lang="en-US" sz="2000" dirty="0"/>
          </a:p>
          <a:p>
            <a:pPr marL="0" indent="0">
              <a:buNone/>
            </a:pPr>
            <a:endParaRPr lang="en-US" sz="2000" dirty="0"/>
          </a:p>
          <a:p>
            <a:endParaRPr lang="en-US" sz="1100" dirty="0"/>
          </a:p>
          <a:p>
            <a:r>
              <a:rPr lang="en-US" sz="2000" dirty="0"/>
              <a:t>What about the behavior of </a:t>
            </a:r>
            <a:r>
              <a:rPr lang="en-US" sz="2000" i="1" dirty="0" err="1">
                <a:latin typeface="Symbol" pitchFamily="18" charset="2"/>
              </a:rPr>
              <a:t>Δ</a:t>
            </a:r>
            <a:r>
              <a:rPr lang="en-US" sz="2000" i="1" dirty="0" err="1"/>
              <a:t>t</a:t>
            </a:r>
            <a:r>
              <a:rPr lang="en-US" sz="2000" dirty="0"/>
              <a:t> and </a:t>
            </a:r>
            <a:r>
              <a:rPr lang="en-US" sz="2000" i="1" dirty="0">
                <a:latin typeface="Symbol" pitchFamily="18" charset="2"/>
              </a:rPr>
              <a:t>Δ</a:t>
            </a:r>
            <a:r>
              <a:rPr lang="en-US" sz="2000" i="1" dirty="0"/>
              <a:t>E</a:t>
            </a:r>
            <a:r>
              <a:rPr lang="en-US" sz="2000" dirty="0"/>
              <a:t> separately?</a:t>
            </a:r>
          </a:p>
          <a:p>
            <a:endParaRPr lang="en-US" sz="2000" dirty="0"/>
          </a:p>
          <a:p>
            <a:endParaRPr lang="en-US" sz="1200" dirty="0"/>
          </a:p>
          <a:p>
            <a:endParaRPr lang="en-US" sz="2800" dirty="0"/>
          </a:p>
          <a:p>
            <a:endParaRPr lang="en-US" sz="1100" dirty="0"/>
          </a:p>
          <a:p>
            <a:endParaRPr lang="en-US" sz="2000" dirty="0"/>
          </a:p>
          <a:p>
            <a:endParaRPr lang="en-US" sz="2000" dirty="0"/>
          </a:p>
          <a:p>
            <a:r>
              <a:rPr lang="en-US" sz="2000" dirty="0"/>
              <a:t>Note that for </a:t>
            </a:r>
            <a:r>
              <a:rPr lang="en-US" sz="2000" dirty="0" err="1"/>
              <a:t>linacs</a:t>
            </a:r>
            <a:r>
              <a:rPr lang="en-US" sz="2000" dirty="0"/>
              <a:t> or well-below transition</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graphicFrame>
        <p:nvGraphicFramePr>
          <p:cNvPr id="8194" name="Object 2"/>
          <p:cNvGraphicFramePr>
            <a:graphicFrameLocks noChangeAspect="1"/>
          </p:cNvGraphicFramePr>
          <p:nvPr>
            <p:extLst>
              <p:ext uri="{D42A27DB-BD31-4B8C-83A1-F6EECF244321}">
                <p14:modId xmlns:p14="http://schemas.microsoft.com/office/powerpoint/2010/main" val="823173477"/>
              </p:ext>
            </p:extLst>
          </p:nvPr>
        </p:nvGraphicFramePr>
        <p:xfrm>
          <a:off x="817827" y="982422"/>
          <a:ext cx="3992562" cy="793750"/>
        </p:xfrm>
        <a:graphic>
          <a:graphicData uri="http://schemas.openxmlformats.org/presentationml/2006/ole">
            <mc:AlternateContent xmlns:mc="http://schemas.openxmlformats.org/markup-compatibility/2006">
              <mc:Choice xmlns:v="urn:schemas-microsoft-com:vml" Requires="v">
                <p:oleObj spid="_x0000_s36986" name="Equation" r:id="rId3" imgW="2171700" imgH="431800" progId="Equation.DSMT4">
                  <p:embed/>
                </p:oleObj>
              </mc:Choice>
              <mc:Fallback>
                <p:oleObj name="Equation" r:id="rId3" imgW="2171700" imgH="431800" progId="Equation.DSMT4">
                  <p:embed/>
                  <p:pic>
                    <p:nvPicPr>
                      <p:cNvPr id="0" name=""/>
                      <p:cNvPicPr>
                        <a:picLocks noChangeAspect="1" noChangeArrowheads="1"/>
                      </p:cNvPicPr>
                      <p:nvPr/>
                    </p:nvPicPr>
                    <p:blipFill>
                      <a:blip r:embed="rId4"/>
                      <a:srcRect/>
                      <a:stretch>
                        <a:fillRect/>
                      </a:stretch>
                    </p:blipFill>
                    <p:spPr bwMode="auto">
                      <a:xfrm>
                        <a:off x="817827" y="982422"/>
                        <a:ext cx="3992562"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Oval 7"/>
          <p:cNvSpPr/>
          <p:nvPr/>
        </p:nvSpPr>
        <p:spPr>
          <a:xfrm>
            <a:off x="6095215" y="730820"/>
            <a:ext cx="405327" cy="1091821"/>
          </a:xfrm>
          <a:prstGeom prst="ellipse">
            <a:avLst/>
          </a:prstGeom>
          <a:gradFill flip="none" rotWithShape="1">
            <a:gsLst>
              <a:gs pos="0">
                <a:srgbClr val="FFF200"/>
              </a:gs>
              <a:gs pos="45000">
                <a:srgbClr val="FF7A00"/>
              </a:gs>
              <a:gs pos="70000">
                <a:srgbClr val="FF0300"/>
              </a:gs>
              <a:gs pos="100000">
                <a:srgbClr val="4D080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6297663" y="604834"/>
            <a:ext cx="27296" cy="140571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683514" y="1287222"/>
            <a:ext cx="1310185" cy="27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3956622997"/>
              </p:ext>
            </p:extLst>
          </p:nvPr>
        </p:nvGraphicFramePr>
        <p:xfrm>
          <a:off x="6750314" y="1211022"/>
          <a:ext cx="408214" cy="381000"/>
        </p:xfrm>
        <a:graphic>
          <a:graphicData uri="http://schemas.openxmlformats.org/presentationml/2006/ole">
            <mc:AlternateContent xmlns:mc="http://schemas.openxmlformats.org/markup-compatibility/2006">
              <mc:Choice xmlns:v="urn:schemas-microsoft-com:vml" Requires="v">
                <p:oleObj spid="_x0000_s36987" name="Equation" r:id="rId5" imgW="190440" imgH="177480" progId="Equation.3">
                  <p:embed/>
                </p:oleObj>
              </mc:Choice>
              <mc:Fallback>
                <p:oleObj name="Equation" r:id="rId5" imgW="19044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314" y="1211022"/>
                        <a:ext cx="408214"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6" name="Object 4"/>
          <p:cNvGraphicFramePr>
            <a:graphicFrameLocks noChangeAspect="1"/>
          </p:cNvGraphicFramePr>
          <p:nvPr>
            <p:extLst>
              <p:ext uri="{D42A27DB-BD31-4B8C-83A1-F6EECF244321}">
                <p14:modId xmlns:p14="http://schemas.microsoft.com/office/powerpoint/2010/main" val="3438886202"/>
              </p:ext>
            </p:extLst>
          </p:nvPr>
        </p:nvGraphicFramePr>
        <p:xfrm>
          <a:off x="6315339" y="385522"/>
          <a:ext cx="517525" cy="354013"/>
        </p:xfrm>
        <a:graphic>
          <a:graphicData uri="http://schemas.openxmlformats.org/presentationml/2006/ole">
            <mc:AlternateContent xmlns:mc="http://schemas.openxmlformats.org/markup-compatibility/2006">
              <mc:Choice xmlns:v="urn:schemas-microsoft-com:vml" Requires="v">
                <p:oleObj spid="_x0000_s36988" name="Equation" r:id="rId7" imgW="241200" imgH="164880" progId="Equation.3">
                  <p:embed/>
                </p:oleObj>
              </mc:Choice>
              <mc:Fallback>
                <p:oleObj name="Equation" r:id="rId7" imgW="24120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15339" y="385522"/>
                        <a:ext cx="517525" cy="354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6750314" y="1744422"/>
            <a:ext cx="1905000" cy="369332"/>
          </a:xfrm>
          <a:prstGeom prst="rect">
            <a:avLst/>
          </a:prstGeom>
          <a:noFill/>
        </p:spPr>
        <p:txBody>
          <a:bodyPr wrap="square" rtlCol="0">
            <a:spAutoFit/>
          </a:bodyPr>
          <a:lstStyle/>
          <a:p>
            <a:r>
              <a:rPr lang="en-US" sz="1800" dirty="0">
                <a:solidFill>
                  <a:srgbClr val="C00000"/>
                </a:solidFill>
                <a:latin typeface="+mn-lt"/>
              </a:rPr>
              <a:t>Area=</a:t>
            </a:r>
            <a:r>
              <a:rPr lang="en-US" sz="1800" dirty="0" err="1">
                <a:solidFill>
                  <a:srgbClr val="C00000"/>
                </a:solidFill>
                <a:latin typeface="Symbol" pitchFamily="18" charset="2"/>
              </a:rPr>
              <a:t>pe</a:t>
            </a:r>
            <a:r>
              <a:rPr lang="en-US" sz="1800" baseline="-25000" dirty="0" err="1">
                <a:solidFill>
                  <a:srgbClr val="C00000"/>
                </a:solidFill>
                <a:latin typeface="+mn-lt"/>
              </a:rPr>
              <a:t>L</a:t>
            </a:r>
            <a:endParaRPr lang="en-US" sz="1800" dirty="0">
              <a:solidFill>
                <a:srgbClr val="C00000"/>
              </a:solidFill>
              <a:latin typeface="Symbol" pitchFamily="18" charset="2"/>
            </a:endParaRPr>
          </a:p>
        </p:txBody>
      </p:sp>
      <p:cxnSp>
        <p:nvCxnSpPr>
          <p:cNvPr id="17" name="Straight Arrow Connector 16"/>
          <p:cNvCxnSpPr/>
          <p:nvPr/>
        </p:nvCxnSpPr>
        <p:spPr>
          <a:xfrm flipH="1" flipV="1">
            <a:off x="6369314" y="1439622"/>
            <a:ext cx="3810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235714" y="1973022"/>
            <a:ext cx="1676400" cy="646331"/>
          </a:xfrm>
          <a:prstGeom prst="rect">
            <a:avLst/>
          </a:prstGeom>
          <a:noFill/>
        </p:spPr>
        <p:txBody>
          <a:bodyPr wrap="square" rtlCol="0">
            <a:spAutoFit/>
          </a:bodyPr>
          <a:lstStyle/>
          <a:p>
            <a:r>
              <a:rPr lang="en-US" sz="1800" dirty="0">
                <a:solidFill>
                  <a:srgbClr val="C00000"/>
                </a:solidFill>
                <a:latin typeface="+mn-lt"/>
              </a:rPr>
              <a:t>units generally </a:t>
            </a:r>
            <a:r>
              <a:rPr lang="en-US" sz="1800" dirty="0" err="1">
                <a:solidFill>
                  <a:srgbClr val="C00000"/>
                </a:solidFill>
                <a:latin typeface="+mn-lt"/>
              </a:rPr>
              <a:t>eV</a:t>
            </a:r>
            <a:r>
              <a:rPr lang="en-US" sz="1800" dirty="0">
                <a:solidFill>
                  <a:srgbClr val="C00000"/>
                </a:solidFill>
                <a:latin typeface="+mn-lt"/>
              </a:rPr>
              <a:t>-s</a:t>
            </a:r>
          </a:p>
        </p:txBody>
      </p:sp>
      <p:cxnSp>
        <p:nvCxnSpPr>
          <p:cNvPr id="19" name="Straight Arrow Connector 18"/>
          <p:cNvCxnSpPr/>
          <p:nvPr/>
        </p:nvCxnSpPr>
        <p:spPr>
          <a:xfrm flipH="1" flipV="1">
            <a:off x="4159514" y="1515822"/>
            <a:ext cx="228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8197" name="Object 5"/>
          <p:cNvGraphicFramePr>
            <a:graphicFrameLocks noChangeAspect="1"/>
          </p:cNvGraphicFramePr>
          <p:nvPr>
            <p:extLst>
              <p:ext uri="{D42A27DB-BD31-4B8C-83A1-F6EECF244321}">
                <p14:modId xmlns:p14="http://schemas.microsoft.com/office/powerpoint/2010/main" val="2600833279"/>
              </p:ext>
            </p:extLst>
          </p:nvPr>
        </p:nvGraphicFramePr>
        <p:xfrm>
          <a:off x="1162314" y="2968007"/>
          <a:ext cx="4278313" cy="1992313"/>
        </p:xfrm>
        <a:graphic>
          <a:graphicData uri="http://schemas.openxmlformats.org/presentationml/2006/ole">
            <mc:AlternateContent xmlns:mc="http://schemas.openxmlformats.org/markup-compatibility/2006">
              <mc:Choice xmlns:v="urn:schemas-microsoft-com:vml" Requires="v">
                <p:oleObj spid="_x0000_s36989" name="Equation" r:id="rId9" imgW="2476500" imgH="1193800" progId="Equation.DSMT4">
                  <p:embed/>
                </p:oleObj>
              </mc:Choice>
              <mc:Fallback>
                <p:oleObj name="Equation" r:id="rId9" imgW="2476500" imgH="1193800" progId="Equation.DSMT4">
                  <p:embed/>
                  <p:pic>
                    <p:nvPicPr>
                      <p:cNvPr id="0" name=""/>
                      <p:cNvPicPr>
                        <a:picLocks noChangeAspect="1" noChangeArrowheads="1"/>
                      </p:cNvPicPr>
                      <p:nvPr/>
                    </p:nvPicPr>
                    <p:blipFill>
                      <a:blip r:embed="rId10"/>
                      <a:srcRect/>
                      <a:stretch>
                        <a:fillRect/>
                      </a:stretch>
                    </p:blipFill>
                    <p:spPr bwMode="auto">
                      <a:xfrm>
                        <a:off x="1162314" y="2968007"/>
                        <a:ext cx="4278313" cy="199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198" name="Object 6"/>
          <p:cNvGraphicFramePr>
            <a:graphicFrameLocks noChangeAspect="1"/>
          </p:cNvGraphicFramePr>
          <p:nvPr>
            <p:extLst>
              <p:ext uri="{D42A27DB-BD31-4B8C-83A1-F6EECF244321}">
                <p14:modId xmlns:p14="http://schemas.microsoft.com/office/powerpoint/2010/main" val="144606985"/>
              </p:ext>
            </p:extLst>
          </p:nvPr>
        </p:nvGraphicFramePr>
        <p:xfrm>
          <a:off x="1143971" y="5310992"/>
          <a:ext cx="6373813" cy="1133475"/>
        </p:xfrm>
        <a:graphic>
          <a:graphicData uri="http://schemas.openxmlformats.org/presentationml/2006/ole">
            <mc:AlternateContent xmlns:mc="http://schemas.openxmlformats.org/markup-compatibility/2006">
              <mc:Choice xmlns:v="urn:schemas-microsoft-com:vml" Requires="v">
                <p:oleObj spid="_x0000_s36990" name="Equation" r:id="rId11" imgW="3175000" imgH="584200" progId="Equation.DSMT4">
                  <p:embed/>
                </p:oleObj>
              </mc:Choice>
              <mc:Fallback>
                <p:oleObj name="Equation" r:id="rId11" imgW="3175000" imgH="584200" progId="Equation.DSMT4">
                  <p:embed/>
                  <p:pic>
                    <p:nvPicPr>
                      <p:cNvPr id="0" name=""/>
                      <p:cNvPicPr>
                        <a:picLocks noChangeAspect="1" noChangeArrowheads="1"/>
                      </p:cNvPicPr>
                      <p:nvPr/>
                    </p:nvPicPr>
                    <p:blipFill>
                      <a:blip r:embed="rId12"/>
                      <a:srcRect/>
                      <a:stretch>
                        <a:fillRect/>
                      </a:stretch>
                    </p:blipFill>
                    <p:spPr bwMode="auto">
                      <a:xfrm>
                        <a:off x="1143971" y="5310992"/>
                        <a:ext cx="6373813"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4081708223"/>
              </p:ext>
            </p:extLst>
          </p:nvPr>
        </p:nvGraphicFramePr>
        <p:xfrm>
          <a:off x="6097852" y="3563697"/>
          <a:ext cx="1516062" cy="909638"/>
        </p:xfrm>
        <a:graphic>
          <a:graphicData uri="http://schemas.openxmlformats.org/presentationml/2006/ole">
            <mc:AlternateContent xmlns:mc="http://schemas.openxmlformats.org/markup-compatibility/2006">
              <mc:Choice xmlns:v="urn:schemas-microsoft-com:vml" Requires="v">
                <p:oleObj spid="_x0000_s36991" name="Equation" r:id="rId13" imgW="698500" imgH="419100" progId="Equation.DSMT4">
                  <p:embed/>
                </p:oleObj>
              </mc:Choice>
              <mc:Fallback>
                <p:oleObj name="Equation" r:id="rId13" imgW="698500" imgH="419100" progId="Equation.DSMT4">
                  <p:embed/>
                  <p:pic>
                    <p:nvPicPr>
                      <p:cNvPr id="0" name=""/>
                      <p:cNvPicPr/>
                      <p:nvPr/>
                    </p:nvPicPr>
                    <p:blipFill>
                      <a:blip r:embed="rId14"/>
                      <a:stretch>
                        <a:fillRect/>
                      </a:stretch>
                    </p:blipFill>
                    <p:spPr>
                      <a:xfrm>
                        <a:off x="6097852" y="3563697"/>
                        <a:ext cx="1516062" cy="909638"/>
                      </a:xfrm>
                      <a:prstGeom prst="rect">
                        <a:avLst/>
                      </a:prstGeom>
                    </p:spPr>
                  </p:pic>
                </p:oleObj>
              </mc:Fallback>
            </mc:AlternateContent>
          </a:graphicData>
        </a:graphic>
      </p:graphicFrame>
      <p:sp>
        <p:nvSpPr>
          <p:cNvPr id="20" name="TextBox 19"/>
          <p:cNvSpPr txBox="1"/>
          <p:nvPr/>
        </p:nvSpPr>
        <p:spPr>
          <a:xfrm>
            <a:off x="6181820" y="4465108"/>
            <a:ext cx="1676400" cy="369332"/>
          </a:xfrm>
          <a:prstGeom prst="rect">
            <a:avLst/>
          </a:prstGeom>
          <a:noFill/>
        </p:spPr>
        <p:txBody>
          <a:bodyPr wrap="square" rtlCol="0">
            <a:spAutoFit/>
          </a:bodyPr>
          <a:lstStyle/>
          <a:p>
            <a:r>
              <a:rPr lang="en-US" sz="1800" dirty="0">
                <a:solidFill>
                  <a:srgbClr val="C00000"/>
                </a:solidFill>
                <a:latin typeface="+mn-lt"/>
              </a:rPr>
              <a:t>Aspect ratio</a:t>
            </a:r>
          </a:p>
        </p:txBody>
      </p:sp>
      <p:sp>
        <p:nvSpPr>
          <p:cNvPr id="7" name="Rectangle 6"/>
          <p:cNvSpPr/>
          <p:nvPr/>
        </p:nvSpPr>
        <p:spPr>
          <a:xfrm>
            <a:off x="915502" y="2983424"/>
            <a:ext cx="6985425" cy="202746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07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442" y="397199"/>
            <a:ext cx="7886700" cy="600164"/>
          </a:xfrm>
        </p:spPr>
        <p:txBody>
          <a:bodyPr/>
          <a:lstStyle/>
          <a:p>
            <a:r>
              <a:rPr lang="en-US" dirty="0"/>
              <a:t>Large Amplitude Motion</a:t>
            </a:r>
          </a:p>
        </p:txBody>
      </p:sp>
      <p:sp>
        <p:nvSpPr>
          <p:cNvPr id="3" name="Content Placeholder 2"/>
          <p:cNvSpPr>
            <a:spLocks noGrp="1"/>
          </p:cNvSpPr>
          <p:nvPr>
            <p:ph idx="1"/>
          </p:nvPr>
        </p:nvSpPr>
        <p:spPr>
          <a:xfrm>
            <a:off x="467443" y="1004511"/>
            <a:ext cx="8251825" cy="3102900"/>
          </a:xfrm>
        </p:spPr>
        <p:txBody>
          <a:bodyPr>
            <a:noAutofit/>
          </a:bodyPr>
          <a:lstStyle/>
          <a:p>
            <a:r>
              <a:rPr lang="en-US" sz="1800" dirty="0"/>
              <a:t>We have solved for the synchrotron tune in the limit of small oscillations, but in general we will not restrict ourselves to small oscillations.</a:t>
            </a:r>
          </a:p>
          <a:p>
            <a:r>
              <a:rPr lang="en-US" sz="1800" dirty="0"/>
              <a:t>Recall our exact equations of motion:</a:t>
            </a:r>
          </a:p>
          <a:p>
            <a:endParaRPr lang="en-US" sz="3200" dirty="0"/>
          </a:p>
          <a:p>
            <a:endParaRPr lang="en-US" sz="1800" dirty="0"/>
          </a:p>
          <a:p>
            <a:pPr marL="0" indent="0">
              <a:buNone/>
            </a:pPr>
            <a:endParaRPr lang="en-US" sz="1800" dirty="0"/>
          </a:p>
          <a:p>
            <a:endParaRPr lang="en-US" sz="600" dirty="0"/>
          </a:p>
          <a:p>
            <a:endParaRPr lang="en-US" sz="1050" dirty="0"/>
          </a:p>
          <a:p>
            <a:r>
              <a:rPr lang="en-US" sz="1800" dirty="0"/>
              <a:t>Multiply both sides by     and integrate over </a:t>
            </a:r>
            <a:r>
              <a:rPr lang="en-US" sz="1800" i="1" dirty="0" err="1"/>
              <a:t>dn</a:t>
            </a:r>
            <a:r>
              <a:rPr lang="en-US" sz="1800" i="1" dirty="0"/>
              <a:t> </a:t>
            </a:r>
          </a:p>
          <a:p>
            <a:endParaRPr lang="en-US" sz="18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graphicFrame>
        <p:nvGraphicFramePr>
          <p:cNvPr id="2054" name="Object 6"/>
          <p:cNvGraphicFramePr>
            <a:graphicFrameLocks noChangeAspect="1"/>
          </p:cNvGraphicFramePr>
          <p:nvPr>
            <p:extLst>
              <p:ext uri="{D42A27DB-BD31-4B8C-83A1-F6EECF244321}">
                <p14:modId xmlns:p14="http://schemas.microsoft.com/office/powerpoint/2010/main" val="831736370"/>
              </p:ext>
            </p:extLst>
          </p:nvPr>
        </p:nvGraphicFramePr>
        <p:xfrm>
          <a:off x="4640797" y="1566632"/>
          <a:ext cx="3406187" cy="1845241"/>
        </p:xfrm>
        <a:graphic>
          <a:graphicData uri="http://schemas.openxmlformats.org/presentationml/2006/ole">
            <mc:AlternateContent xmlns:mc="http://schemas.openxmlformats.org/markup-compatibility/2006">
              <mc:Choice xmlns:v="urn:schemas-microsoft-com:vml" Requires="v">
                <p:oleObj spid="_x0000_s37950" name="Equation" r:id="rId4" imgW="2387600" imgH="1295400" progId="Equation.DSMT4">
                  <p:embed/>
                </p:oleObj>
              </mc:Choice>
              <mc:Fallback>
                <p:oleObj name="Equation" r:id="rId4" imgW="2387600" imgH="1295400" progId="Equation.DSMT4">
                  <p:embed/>
                  <p:pic>
                    <p:nvPicPr>
                      <p:cNvPr id="0" name=""/>
                      <p:cNvPicPr>
                        <a:picLocks noChangeAspect="1" noChangeArrowheads="1"/>
                      </p:cNvPicPr>
                      <p:nvPr/>
                    </p:nvPicPr>
                    <p:blipFill>
                      <a:blip r:embed="rId5"/>
                      <a:srcRect/>
                      <a:stretch>
                        <a:fillRect/>
                      </a:stretch>
                    </p:blipFill>
                    <p:spPr bwMode="auto">
                      <a:xfrm>
                        <a:off x="4640797" y="1566632"/>
                        <a:ext cx="3406187" cy="1845241"/>
                      </a:xfrm>
                      <a:prstGeom prst="rect">
                        <a:avLst/>
                      </a:prstGeom>
                      <a:noFill/>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4170066952"/>
              </p:ext>
            </p:extLst>
          </p:nvPr>
        </p:nvGraphicFramePr>
        <p:xfrm>
          <a:off x="2938100" y="3480970"/>
          <a:ext cx="241300" cy="393700"/>
        </p:xfrm>
        <a:graphic>
          <a:graphicData uri="http://schemas.openxmlformats.org/presentationml/2006/ole">
            <mc:AlternateContent xmlns:mc="http://schemas.openxmlformats.org/markup-compatibility/2006">
              <mc:Choice xmlns:v="urn:schemas-microsoft-com:vml" Requires="v">
                <p:oleObj spid="_x0000_s37951" name="Equation" r:id="rId6" imgW="241200" imgH="393480" progId="Equation.3">
                  <p:embed/>
                </p:oleObj>
              </mc:Choice>
              <mc:Fallback>
                <p:oleObj name="Equation" r:id="rId6" imgW="24120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8100" y="3480970"/>
                        <a:ext cx="2413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6" name="Object 8"/>
          <p:cNvGraphicFramePr>
            <a:graphicFrameLocks noChangeAspect="1"/>
          </p:cNvGraphicFramePr>
          <p:nvPr>
            <p:extLst>
              <p:ext uri="{D42A27DB-BD31-4B8C-83A1-F6EECF244321}">
                <p14:modId xmlns:p14="http://schemas.microsoft.com/office/powerpoint/2010/main" val="3368565312"/>
              </p:ext>
            </p:extLst>
          </p:nvPr>
        </p:nvGraphicFramePr>
        <p:xfrm>
          <a:off x="1518368" y="3977899"/>
          <a:ext cx="6338888" cy="2355850"/>
        </p:xfrm>
        <a:graphic>
          <a:graphicData uri="http://schemas.openxmlformats.org/presentationml/2006/ole">
            <mc:AlternateContent xmlns:mc="http://schemas.openxmlformats.org/markup-compatibility/2006">
              <mc:Choice xmlns:v="urn:schemas-microsoft-com:vml" Requires="v">
                <p:oleObj spid="_x0000_s37952" name="Equation" r:id="rId8" imgW="4267200" imgH="1587500" progId="Equation.DSMT4">
                  <p:embed/>
                </p:oleObj>
              </mc:Choice>
              <mc:Fallback>
                <p:oleObj name="Equation" r:id="rId8" imgW="4267200" imgH="1587500" progId="Equation.DSMT4">
                  <p:embed/>
                  <p:pic>
                    <p:nvPicPr>
                      <p:cNvPr id="0" name=""/>
                      <p:cNvPicPr>
                        <a:picLocks noChangeAspect="1" noChangeArrowheads="1"/>
                      </p:cNvPicPr>
                      <p:nvPr/>
                    </p:nvPicPr>
                    <p:blipFill>
                      <a:blip r:embed="rId9"/>
                      <a:srcRect/>
                      <a:stretch>
                        <a:fillRect/>
                      </a:stretch>
                    </p:blipFill>
                    <p:spPr bwMode="auto">
                      <a:xfrm>
                        <a:off x="1518368" y="3977899"/>
                        <a:ext cx="6338888" cy="2355850"/>
                      </a:xfrm>
                      <a:prstGeom prst="rect">
                        <a:avLst/>
                      </a:prstGeom>
                      <a:noFill/>
                      <a:extLst/>
                    </p:spPr>
                  </p:pic>
                </p:oleObj>
              </mc:Fallback>
            </mc:AlternateContent>
          </a:graphicData>
        </a:graphic>
      </p:graphicFrame>
      <p:sp>
        <p:nvSpPr>
          <p:cNvPr id="31" name="Rectangle 30"/>
          <p:cNvSpPr/>
          <p:nvPr/>
        </p:nvSpPr>
        <p:spPr>
          <a:xfrm>
            <a:off x="1465871" y="5632384"/>
            <a:ext cx="6391385" cy="700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6468194" y="4199459"/>
            <a:ext cx="245103" cy="300777"/>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125293" y="4433611"/>
            <a:ext cx="245103" cy="300777"/>
          </a:xfrm>
          <a:prstGeom prst="lin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099771" y="6290866"/>
            <a:ext cx="1724526" cy="369332"/>
          </a:xfrm>
          <a:prstGeom prst="rect">
            <a:avLst/>
          </a:prstGeom>
          <a:noFill/>
        </p:spPr>
        <p:txBody>
          <a:bodyPr wrap="square" rtlCol="0">
            <a:spAutoFit/>
          </a:bodyPr>
          <a:lstStyle/>
          <a:p>
            <a:pPr algn="ctr"/>
            <a:r>
              <a:rPr lang="en-US" sz="1800" dirty="0">
                <a:solidFill>
                  <a:srgbClr val="C00000"/>
                </a:solidFill>
                <a:latin typeface="+mn-lt"/>
              </a:rPr>
              <a:t>exact</a:t>
            </a:r>
          </a:p>
        </p:txBody>
      </p:sp>
      <p:sp>
        <p:nvSpPr>
          <p:cNvPr id="11" name="Freeform 10"/>
          <p:cNvSpPr/>
          <p:nvPr/>
        </p:nvSpPr>
        <p:spPr>
          <a:xfrm>
            <a:off x="231977" y="1870804"/>
            <a:ext cx="4166932" cy="3040838"/>
          </a:xfrm>
          <a:custGeom>
            <a:avLst/>
            <a:gdLst>
              <a:gd name="connsiteX0" fmla="*/ 2651674 w 2651674"/>
              <a:gd name="connsiteY0" fmla="*/ 0 h 3007773"/>
              <a:gd name="connsiteX1" fmla="*/ 434609 w 2651674"/>
              <a:gd name="connsiteY1" fmla="*/ 1191969 h 3007773"/>
              <a:gd name="connsiteX2" fmla="*/ 100378 w 2651674"/>
              <a:gd name="connsiteY2" fmla="*/ 2083161 h 3007773"/>
              <a:gd name="connsiteX3" fmla="*/ 1682405 w 2651674"/>
              <a:gd name="connsiteY3" fmla="*/ 3007773 h 3007773"/>
              <a:gd name="connsiteX0" fmla="*/ 2683504 w 2683504"/>
              <a:gd name="connsiteY0" fmla="*/ 0 h 3186011"/>
              <a:gd name="connsiteX1" fmla="*/ 466439 w 2683504"/>
              <a:gd name="connsiteY1" fmla="*/ 1191969 h 3186011"/>
              <a:gd name="connsiteX2" fmla="*/ 132208 w 2683504"/>
              <a:gd name="connsiteY2" fmla="*/ 2083161 h 3186011"/>
              <a:gd name="connsiteX3" fmla="*/ 2144217 w 2683504"/>
              <a:gd name="connsiteY3" fmla="*/ 3186011 h 3186011"/>
              <a:gd name="connsiteX0" fmla="*/ 4690071 w 4690071"/>
              <a:gd name="connsiteY0" fmla="*/ 0 h 3419685"/>
              <a:gd name="connsiteX1" fmla="*/ 555170 w 4690071"/>
              <a:gd name="connsiteY1" fmla="*/ 1425643 h 3419685"/>
              <a:gd name="connsiteX2" fmla="*/ 220939 w 4690071"/>
              <a:gd name="connsiteY2" fmla="*/ 2316835 h 3419685"/>
              <a:gd name="connsiteX3" fmla="*/ 2232948 w 4690071"/>
              <a:gd name="connsiteY3" fmla="*/ 3419685 h 3419685"/>
              <a:gd name="connsiteX0" fmla="*/ 4690071 w 4690071"/>
              <a:gd name="connsiteY0" fmla="*/ 0 h 3419685"/>
              <a:gd name="connsiteX1" fmla="*/ 555170 w 4690071"/>
              <a:gd name="connsiteY1" fmla="*/ 1425643 h 3419685"/>
              <a:gd name="connsiteX2" fmla="*/ 220939 w 4690071"/>
              <a:gd name="connsiteY2" fmla="*/ 2316835 h 3419685"/>
              <a:gd name="connsiteX3" fmla="*/ 2232948 w 4690071"/>
              <a:gd name="connsiteY3" fmla="*/ 3419685 h 3419685"/>
              <a:gd name="connsiteX0" fmla="*/ 4690071 w 4690071"/>
              <a:gd name="connsiteY0" fmla="*/ 0 h 3197139"/>
              <a:gd name="connsiteX1" fmla="*/ 555170 w 4690071"/>
              <a:gd name="connsiteY1" fmla="*/ 1425643 h 3197139"/>
              <a:gd name="connsiteX2" fmla="*/ 220939 w 4690071"/>
              <a:gd name="connsiteY2" fmla="*/ 2316835 h 3197139"/>
              <a:gd name="connsiteX3" fmla="*/ 1673083 w 4690071"/>
              <a:gd name="connsiteY3" fmla="*/ 3197139 h 3197139"/>
            </a:gdLst>
            <a:ahLst/>
            <a:cxnLst>
              <a:cxn ang="0">
                <a:pos x="connsiteX0" y="connsiteY0"/>
              </a:cxn>
              <a:cxn ang="0">
                <a:pos x="connsiteX1" y="connsiteY1"/>
              </a:cxn>
              <a:cxn ang="0">
                <a:pos x="connsiteX2" y="connsiteY2"/>
              </a:cxn>
              <a:cxn ang="0">
                <a:pos x="connsiteX3" y="connsiteY3"/>
              </a:cxn>
            </a:cxnLst>
            <a:rect l="l" t="t" r="r" b="b"/>
            <a:pathLst>
              <a:path w="4690071" h="3197139">
                <a:moveTo>
                  <a:pt x="4690071" y="0"/>
                </a:moveTo>
                <a:cubicBezTo>
                  <a:pt x="3770321" y="377877"/>
                  <a:pt x="1300025" y="1039504"/>
                  <a:pt x="555170" y="1425643"/>
                </a:cubicBezTo>
                <a:cubicBezTo>
                  <a:pt x="-189685" y="1811782"/>
                  <a:pt x="-58691" y="1984495"/>
                  <a:pt x="220939" y="2316835"/>
                </a:cubicBezTo>
                <a:cubicBezTo>
                  <a:pt x="500569" y="2649175"/>
                  <a:pt x="1673083" y="3197139"/>
                  <a:pt x="1673083" y="3197139"/>
                </a:cubicBezTo>
              </a:path>
            </a:pathLst>
          </a:cu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298110" y="2511542"/>
            <a:ext cx="1310591" cy="369332"/>
          </a:xfrm>
          <a:prstGeom prst="rect">
            <a:avLst/>
          </a:prstGeom>
          <a:noFill/>
        </p:spPr>
        <p:txBody>
          <a:bodyPr wrap="square" rtlCol="0">
            <a:spAutoFit/>
          </a:bodyPr>
          <a:lstStyle/>
          <a:p>
            <a:pPr algn="r"/>
            <a:r>
              <a:rPr lang="en-US" sz="1800" dirty="0">
                <a:solidFill>
                  <a:srgbClr val="C00000"/>
                </a:solidFill>
                <a:latin typeface="+mn-lt"/>
              </a:rPr>
              <a:t>substitute</a:t>
            </a:r>
          </a:p>
        </p:txBody>
      </p:sp>
      <p:sp>
        <p:nvSpPr>
          <p:cNvPr id="20" name="TextBox 19"/>
          <p:cNvSpPr txBox="1"/>
          <p:nvPr/>
        </p:nvSpPr>
        <p:spPr>
          <a:xfrm>
            <a:off x="6152220" y="3608181"/>
            <a:ext cx="1310591" cy="369332"/>
          </a:xfrm>
          <a:prstGeom prst="rect">
            <a:avLst/>
          </a:prstGeom>
          <a:noFill/>
        </p:spPr>
        <p:txBody>
          <a:bodyPr wrap="square" rtlCol="0">
            <a:spAutoFit/>
          </a:bodyPr>
          <a:lstStyle/>
          <a:p>
            <a:r>
              <a:rPr lang="en-US" sz="1800" dirty="0">
                <a:solidFill>
                  <a:srgbClr val="C00000"/>
                </a:solidFill>
                <a:latin typeface="+mn-lt"/>
              </a:rPr>
              <a:t>constant</a:t>
            </a:r>
          </a:p>
        </p:txBody>
      </p:sp>
      <p:cxnSp>
        <p:nvCxnSpPr>
          <p:cNvPr id="12" name="Straight Arrow Connector 11"/>
          <p:cNvCxnSpPr/>
          <p:nvPr/>
        </p:nvCxnSpPr>
        <p:spPr>
          <a:xfrm flipH="1">
            <a:off x="5824297" y="3922745"/>
            <a:ext cx="327923" cy="27671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771553" y="5078386"/>
            <a:ext cx="1724526" cy="369332"/>
          </a:xfrm>
          <a:prstGeom prst="rect">
            <a:avLst/>
          </a:prstGeom>
          <a:noFill/>
        </p:spPr>
        <p:txBody>
          <a:bodyPr wrap="square" rtlCol="0">
            <a:spAutoFit/>
          </a:bodyPr>
          <a:lstStyle/>
          <a:p>
            <a:pPr algn="ctr"/>
            <a:r>
              <a:rPr lang="en-US" sz="1800" dirty="0" err="1">
                <a:solidFill>
                  <a:srgbClr val="C00000"/>
                </a:solidFill>
                <a:latin typeface="+mn-lt"/>
              </a:rPr>
              <a:t>extrema</a:t>
            </a:r>
            <a:endParaRPr lang="en-US" sz="1100" dirty="0">
              <a:solidFill>
                <a:srgbClr val="C00000"/>
              </a:solidFill>
              <a:latin typeface="+mn-lt"/>
            </a:endParaRPr>
          </a:p>
        </p:txBody>
      </p:sp>
      <p:cxnSp>
        <p:nvCxnSpPr>
          <p:cNvPr id="23" name="Straight Arrow Connector 22"/>
          <p:cNvCxnSpPr/>
          <p:nvPr/>
        </p:nvCxnSpPr>
        <p:spPr>
          <a:xfrm flipH="1">
            <a:off x="7063151" y="5447718"/>
            <a:ext cx="245183" cy="36933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2888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66" y="356232"/>
            <a:ext cx="7886700" cy="600164"/>
          </a:xfrm>
        </p:spPr>
        <p:txBody>
          <a:bodyPr/>
          <a:lstStyle/>
          <a:p>
            <a:r>
              <a:rPr lang="en-US" dirty="0"/>
              <a:t>Orbits</a:t>
            </a:r>
          </a:p>
        </p:txBody>
      </p:sp>
      <p:sp>
        <p:nvSpPr>
          <p:cNvPr id="3" name="Content Placeholder 2"/>
          <p:cNvSpPr>
            <a:spLocks noGrp="1"/>
          </p:cNvSpPr>
          <p:nvPr>
            <p:ph idx="1"/>
          </p:nvPr>
        </p:nvSpPr>
        <p:spPr>
          <a:xfrm>
            <a:off x="580110" y="932821"/>
            <a:ext cx="8251825" cy="2064668"/>
          </a:xfrm>
        </p:spPr>
        <p:txBody>
          <a:bodyPr/>
          <a:lstStyle/>
          <a:p>
            <a:r>
              <a:rPr lang="en-US" sz="1800" dirty="0"/>
              <a:t>The relationship between phase angle and </a:t>
            </a:r>
            <a:r>
              <a:rPr lang="en-US" sz="1800" dirty="0">
                <a:latin typeface="Symbol" charset="2"/>
                <a:cs typeface="Symbol" charset="2"/>
              </a:rPr>
              <a:t>D</a:t>
            </a:r>
            <a:r>
              <a:rPr lang="en-US" sz="1800" dirty="0"/>
              <a:t>E is given by</a:t>
            </a:r>
          </a:p>
          <a:p>
            <a:endParaRPr lang="en-US" sz="1800" dirty="0"/>
          </a:p>
          <a:p>
            <a:endParaRPr lang="en-US" sz="1800" dirty="0"/>
          </a:p>
          <a:p>
            <a:endParaRPr lang="en-US" sz="1800" dirty="0"/>
          </a:p>
          <a:p>
            <a:pPr marL="0" indent="0">
              <a:buNone/>
            </a:pPr>
            <a:endParaRPr lang="en-US" sz="1800" dirty="0"/>
          </a:p>
          <a:p>
            <a:pPr marL="0" indent="0">
              <a:buNone/>
            </a:pPr>
            <a:endParaRPr lang="en-US" sz="6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graphicFrame>
        <p:nvGraphicFramePr>
          <p:cNvPr id="21" name="Object 4"/>
          <p:cNvGraphicFramePr>
            <a:graphicFrameLocks noChangeAspect="1"/>
          </p:cNvGraphicFramePr>
          <p:nvPr>
            <p:extLst>
              <p:ext uri="{D42A27DB-BD31-4B8C-83A1-F6EECF244321}">
                <p14:modId xmlns:p14="http://schemas.microsoft.com/office/powerpoint/2010/main" val="646346479"/>
              </p:ext>
            </p:extLst>
          </p:nvPr>
        </p:nvGraphicFramePr>
        <p:xfrm>
          <a:off x="1011910" y="4046438"/>
          <a:ext cx="2168871" cy="1043614"/>
        </p:xfrm>
        <a:graphic>
          <a:graphicData uri="http://schemas.openxmlformats.org/presentationml/2006/ole">
            <mc:AlternateContent xmlns:mc="http://schemas.openxmlformats.org/markup-compatibility/2006">
              <mc:Choice xmlns:v="urn:schemas-microsoft-com:vml" Requires="v">
                <p:oleObj spid="_x0000_s38954" name="Equation" r:id="rId4" imgW="1498600" imgH="685800" progId="Equation.DSMT4">
                  <p:embed/>
                </p:oleObj>
              </mc:Choice>
              <mc:Fallback>
                <p:oleObj name="Equation" r:id="rId4" imgW="1498600" imgH="685800" progId="Equation.DSMT4">
                  <p:embed/>
                  <p:pic>
                    <p:nvPicPr>
                      <p:cNvPr id="0" name=""/>
                      <p:cNvPicPr>
                        <a:picLocks noChangeAspect="1" noChangeArrowheads="1"/>
                      </p:cNvPicPr>
                      <p:nvPr/>
                    </p:nvPicPr>
                    <p:blipFill>
                      <a:blip r:embed="rId5"/>
                      <a:srcRect/>
                      <a:stretch>
                        <a:fillRect/>
                      </a:stretch>
                    </p:blipFill>
                    <p:spPr bwMode="auto">
                      <a:xfrm>
                        <a:off x="1011910" y="4046438"/>
                        <a:ext cx="2168871" cy="1043614"/>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02581277"/>
              </p:ext>
            </p:extLst>
          </p:nvPr>
        </p:nvGraphicFramePr>
        <p:xfrm>
          <a:off x="1288135" y="1494796"/>
          <a:ext cx="5822950" cy="2032000"/>
        </p:xfrm>
        <a:graphic>
          <a:graphicData uri="http://schemas.openxmlformats.org/presentationml/2006/ole">
            <mc:AlternateContent xmlns:mc="http://schemas.openxmlformats.org/markup-compatibility/2006">
              <mc:Choice xmlns:v="urn:schemas-microsoft-com:vml" Requires="v">
                <p:oleObj spid="_x0000_s38955" name="Equation" r:id="rId6" imgW="4229100" imgH="1473200" progId="Equation.DSMT4">
                  <p:embed/>
                </p:oleObj>
              </mc:Choice>
              <mc:Fallback>
                <p:oleObj name="Equation" r:id="rId6" imgW="4229100" imgH="1473200" progId="Equation.DSMT4">
                  <p:embed/>
                  <p:pic>
                    <p:nvPicPr>
                      <p:cNvPr id="0" name=""/>
                      <p:cNvPicPr/>
                      <p:nvPr/>
                    </p:nvPicPr>
                    <p:blipFill>
                      <a:blip r:embed="rId7"/>
                      <a:stretch>
                        <a:fillRect/>
                      </a:stretch>
                    </p:blipFill>
                    <p:spPr>
                      <a:xfrm>
                        <a:off x="1288135" y="1494796"/>
                        <a:ext cx="5822950" cy="2032000"/>
                      </a:xfrm>
                      <a:prstGeom prst="rect">
                        <a:avLst/>
                      </a:prstGeom>
                    </p:spPr>
                  </p:pic>
                </p:oleObj>
              </mc:Fallback>
            </mc:AlternateContent>
          </a:graphicData>
        </a:graphic>
      </p:graphicFrame>
      <p:sp>
        <p:nvSpPr>
          <p:cNvPr id="8" name="Rectangle 7"/>
          <p:cNvSpPr/>
          <p:nvPr/>
        </p:nvSpPr>
        <p:spPr>
          <a:xfrm>
            <a:off x="897610" y="3969180"/>
            <a:ext cx="2359508" cy="113111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2334827" y="3653518"/>
            <a:ext cx="285751" cy="2913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28" name="Picture 5"/>
          <p:cNvPicPr>
            <a:picLocks noChangeAspect="1" noChangeArrowheads="1"/>
          </p:cNvPicPr>
          <p:nvPr/>
        </p:nvPicPr>
        <p:blipFill>
          <a:blip r:embed="rId8" cstate="print"/>
          <a:srcRect/>
          <a:stretch>
            <a:fillRect/>
          </a:stretch>
        </p:blipFill>
        <p:spPr bwMode="auto">
          <a:xfrm>
            <a:off x="4618681" y="3801683"/>
            <a:ext cx="3168008" cy="2048153"/>
          </a:xfrm>
          <a:prstGeom prst="rect">
            <a:avLst/>
          </a:prstGeom>
          <a:noFill/>
          <a:ln w="9525">
            <a:noFill/>
            <a:miter lim="800000"/>
            <a:headEnd/>
            <a:tailEnd/>
          </a:ln>
        </p:spPr>
      </p:pic>
    </p:spTree>
    <p:extLst>
      <p:ext uri="{BB962C8B-B14F-4D97-AF65-F5344CB8AC3E}">
        <p14:creationId xmlns:p14="http://schemas.microsoft.com/office/powerpoint/2010/main" val="4054936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275" y="411565"/>
            <a:ext cx="7886700" cy="600164"/>
          </a:xfrm>
        </p:spPr>
        <p:txBody>
          <a:bodyPr/>
          <a:lstStyle/>
          <a:p>
            <a:r>
              <a:rPr lang="en-US" dirty="0"/>
              <a:t>Stable Region</a:t>
            </a:r>
          </a:p>
        </p:txBody>
      </p:sp>
      <p:sp>
        <p:nvSpPr>
          <p:cNvPr id="27" name="Content Placeholder 26"/>
          <p:cNvSpPr>
            <a:spLocks noGrp="1"/>
          </p:cNvSpPr>
          <p:nvPr>
            <p:ph idx="1"/>
          </p:nvPr>
        </p:nvSpPr>
        <p:spPr>
          <a:xfrm>
            <a:off x="171292" y="978476"/>
            <a:ext cx="7886700" cy="374461"/>
          </a:xfrm>
        </p:spPr>
        <p:txBody>
          <a:bodyPr>
            <a:normAutofit lnSpcReduction="10000"/>
          </a:bodyPr>
          <a:lstStyle/>
          <a:p>
            <a:r>
              <a:rPr lang="en-US" sz="2000" dirty="0"/>
              <a:t>The range in </a:t>
            </a:r>
            <a:r>
              <a:rPr lang="en-US" sz="2000" dirty="0">
                <a:latin typeface="Symbol" charset="2"/>
                <a:cs typeface="Symbol" charset="2"/>
              </a:rPr>
              <a:t>f</a:t>
            </a:r>
            <a:r>
              <a:rPr lang="en-US" sz="2000" dirty="0"/>
              <a:t> will be determined by the classical turning points</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Longitudinal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14</a:t>
            </a:fld>
            <a:endParaRPr lang="en-US"/>
          </a:p>
        </p:txBody>
      </p:sp>
      <p:pic>
        <p:nvPicPr>
          <p:cNvPr id="7" name="Picture 6"/>
          <p:cNvPicPr>
            <a:picLocks noChangeAspect="1"/>
          </p:cNvPicPr>
          <p:nvPr/>
        </p:nvPicPr>
        <p:blipFill>
          <a:blip r:embed="rId3"/>
          <a:stretch>
            <a:fillRect/>
          </a:stretch>
        </p:blipFill>
        <p:spPr>
          <a:xfrm>
            <a:off x="556826" y="1626898"/>
            <a:ext cx="4830881" cy="3510157"/>
          </a:xfrm>
          <a:prstGeom prst="rect">
            <a:avLst/>
          </a:prstGeom>
        </p:spPr>
      </p:pic>
      <p:pic>
        <p:nvPicPr>
          <p:cNvPr id="9" name="Picture 8"/>
          <p:cNvPicPr>
            <a:picLocks noChangeAspect="1"/>
          </p:cNvPicPr>
          <p:nvPr/>
        </p:nvPicPr>
        <p:blipFill>
          <a:blip r:embed="rId4"/>
          <a:stretch>
            <a:fillRect/>
          </a:stretch>
        </p:blipFill>
        <p:spPr>
          <a:xfrm rot="16200000">
            <a:off x="-634638" y="3111002"/>
            <a:ext cx="2000932" cy="389070"/>
          </a:xfrm>
          <a:prstGeom prst="rect">
            <a:avLst/>
          </a:prstGeom>
        </p:spPr>
      </p:pic>
      <p:graphicFrame>
        <p:nvGraphicFramePr>
          <p:cNvPr id="10" name="Object 6"/>
          <p:cNvGraphicFramePr>
            <a:graphicFrameLocks noChangeAspect="1"/>
          </p:cNvGraphicFramePr>
          <p:nvPr>
            <p:extLst>
              <p:ext uri="{D42A27DB-BD31-4B8C-83A1-F6EECF244321}">
                <p14:modId xmlns:p14="http://schemas.microsoft.com/office/powerpoint/2010/main" val="1609567769"/>
              </p:ext>
            </p:extLst>
          </p:nvPr>
        </p:nvGraphicFramePr>
        <p:xfrm>
          <a:off x="2430906" y="5238861"/>
          <a:ext cx="1014412" cy="288925"/>
        </p:xfrm>
        <a:graphic>
          <a:graphicData uri="http://schemas.openxmlformats.org/presentationml/2006/ole">
            <mc:AlternateContent xmlns:mc="http://schemas.openxmlformats.org/markup-compatibility/2006">
              <mc:Choice xmlns:v="urn:schemas-microsoft-com:vml" Requires="v">
                <p:oleObj spid="_x0000_s40098" name="Equation" r:id="rId5" imgW="711200" imgH="203200" progId="Equation.DSMT4">
                  <p:embed/>
                </p:oleObj>
              </mc:Choice>
              <mc:Fallback>
                <p:oleObj name="Equation" r:id="rId5" imgW="711200" imgH="203200" progId="Equation.DSMT4">
                  <p:embed/>
                  <p:pic>
                    <p:nvPicPr>
                      <p:cNvPr id="0" name=""/>
                      <p:cNvPicPr>
                        <a:picLocks noChangeAspect="1" noChangeArrowheads="1"/>
                      </p:cNvPicPr>
                      <p:nvPr/>
                    </p:nvPicPr>
                    <p:blipFill>
                      <a:blip r:embed="rId6"/>
                      <a:srcRect/>
                      <a:stretch>
                        <a:fillRect/>
                      </a:stretch>
                    </p:blipFill>
                    <p:spPr bwMode="auto">
                      <a:xfrm>
                        <a:off x="2430906" y="5238861"/>
                        <a:ext cx="1014412" cy="288925"/>
                      </a:xfrm>
                      <a:prstGeom prst="rect">
                        <a:avLst/>
                      </a:prstGeom>
                      <a:noFill/>
                      <a:extLst/>
                    </p:spPr>
                  </p:pic>
                </p:oleObj>
              </mc:Fallback>
            </mc:AlternateContent>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val="699746219"/>
              </p:ext>
            </p:extLst>
          </p:nvPr>
        </p:nvGraphicFramePr>
        <p:xfrm>
          <a:off x="4507569" y="2005767"/>
          <a:ext cx="544512" cy="379412"/>
        </p:xfrm>
        <a:graphic>
          <a:graphicData uri="http://schemas.openxmlformats.org/presentationml/2006/ole">
            <mc:AlternateContent xmlns:mc="http://schemas.openxmlformats.org/markup-compatibility/2006">
              <mc:Choice xmlns:v="urn:schemas-microsoft-com:vml" Requires="v">
                <p:oleObj spid="_x0000_s40099" name="Equation" r:id="rId7" imgW="381000" imgH="266700" progId="Equation.DSMT4">
                  <p:embed/>
                </p:oleObj>
              </mc:Choice>
              <mc:Fallback>
                <p:oleObj name="Equation" r:id="rId7" imgW="381000" imgH="266700" progId="Equation.DSMT4">
                  <p:embed/>
                  <p:pic>
                    <p:nvPicPr>
                      <p:cNvPr id="0" name=""/>
                      <p:cNvPicPr>
                        <a:picLocks noChangeAspect="1" noChangeArrowheads="1"/>
                      </p:cNvPicPr>
                      <p:nvPr/>
                    </p:nvPicPr>
                    <p:blipFill>
                      <a:blip r:embed="rId8"/>
                      <a:srcRect/>
                      <a:stretch>
                        <a:fillRect/>
                      </a:stretch>
                    </p:blipFill>
                    <p:spPr bwMode="auto">
                      <a:xfrm>
                        <a:off x="4507569" y="2005767"/>
                        <a:ext cx="544512" cy="379412"/>
                      </a:xfrm>
                      <a:prstGeom prst="rect">
                        <a:avLst/>
                      </a:prstGeom>
                      <a:noFill/>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2922662407"/>
              </p:ext>
            </p:extLst>
          </p:nvPr>
        </p:nvGraphicFramePr>
        <p:xfrm>
          <a:off x="4260170" y="3193592"/>
          <a:ext cx="742950" cy="379413"/>
        </p:xfrm>
        <a:graphic>
          <a:graphicData uri="http://schemas.openxmlformats.org/presentationml/2006/ole">
            <mc:AlternateContent xmlns:mc="http://schemas.openxmlformats.org/markup-compatibility/2006">
              <mc:Choice xmlns:v="urn:schemas-microsoft-com:vml" Requires="v">
                <p:oleObj spid="_x0000_s40100" name="Equation" r:id="rId9" imgW="520700" imgH="266700" progId="Equation.DSMT4">
                  <p:embed/>
                </p:oleObj>
              </mc:Choice>
              <mc:Fallback>
                <p:oleObj name="Equation" r:id="rId9" imgW="520700" imgH="266700" progId="Equation.DSMT4">
                  <p:embed/>
                  <p:pic>
                    <p:nvPicPr>
                      <p:cNvPr id="0" name=""/>
                      <p:cNvPicPr>
                        <a:picLocks noChangeAspect="1" noChangeArrowheads="1"/>
                      </p:cNvPicPr>
                      <p:nvPr/>
                    </p:nvPicPr>
                    <p:blipFill>
                      <a:blip r:embed="rId10"/>
                      <a:srcRect/>
                      <a:stretch>
                        <a:fillRect/>
                      </a:stretch>
                    </p:blipFill>
                    <p:spPr bwMode="auto">
                      <a:xfrm>
                        <a:off x="4260170" y="3193592"/>
                        <a:ext cx="742950" cy="379413"/>
                      </a:xfrm>
                      <a:prstGeom prst="rect">
                        <a:avLst/>
                      </a:prstGeom>
                      <a:noFill/>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1048993161"/>
              </p:ext>
            </p:extLst>
          </p:nvPr>
        </p:nvGraphicFramePr>
        <p:xfrm>
          <a:off x="3764619" y="4407474"/>
          <a:ext cx="742950" cy="379413"/>
        </p:xfrm>
        <a:graphic>
          <a:graphicData uri="http://schemas.openxmlformats.org/presentationml/2006/ole">
            <mc:AlternateContent xmlns:mc="http://schemas.openxmlformats.org/markup-compatibility/2006">
              <mc:Choice xmlns:v="urn:schemas-microsoft-com:vml" Requires="v">
                <p:oleObj spid="_x0000_s40101" name="Equation" r:id="rId11" imgW="520700" imgH="266700" progId="Equation.DSMT4">
                  <p:embed/>
                </p:oleObj>
              </mc:Choice>
              <mc:Fallback>
                <p:oleObj name="Equation" r:id="rId11" imgW="520700" imgH="266700" progId="Equation.DSMT4">
                  <p:embed/>
                  <p:pic>
                    <p:nvPicPr>
                      <p:cNvPr id="0" name=""/>
                      <p:cNvPicPr>
                        <a:picLocks noChangeAspect="1" noChangeArrowheads="1"/>
                      </p:cNvPicPr>
                      <p:nvPr/>
                    </p:nvPicPr>
                    <p:blipFill>
                      <a:blip r:embed="rId12"/>
                      <a:srcRect/>
                      <a:stretch>
                        <a:fillRect/>
                      </a:stretch>
                    </p:blipFill>
                    <p:spPr bwMode="auto">
                      <a:xfrm>
                        <a:off x="3764619" y="4407474"/>
                        <a:ext cx="742950" cy="379413"/>
                      </a:xfrm>
                      <a:prstGeom prst="rect">
                        <a:avLst/>
                      </a:prstGeom>
                      <a:noFill/>
                      <a:extLst/>
                    </p:spPr>
                  </p:pic>
                </p:oleObj>
              </mc:Fallback>
            </mc:AlternateContent>
          </a:graphicData>
        </a:graphic>
      </p:graphicFrame>
      <p:cxnSp>
        <p:nvCxnSpPr>
          <p:cNvPr id="15" name="Straight Connector 14"/>
          <p:cNvCxnSpPr/>
          <p:nvPr/>
        </p:nvCxnSpPr>
        <p:spPr>
          <a:xfrm>
            <a:off x="945211" y="2477696"/>
            <a:ext cx="3779047"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430906" y="3616526"/>
            <a:ext cx="1972781" cy="0"/>
          </a:xfrm>
          <a:prstGeom prst="line">
            <a:avLst/>
          </a:prstGeom>
          <a:ln>
            <a:solidFill>
              <a:schemeClr val="accent2">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094835" y="4285778"/>
            <a:ext cx="1117742" cy="0"/>
          </a:xfrm>
          <a:prstGeom prst="line">
            <a:avLst/>
          </a:prstGeom>
          <a:ln>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663906" y="2477696"/>
            <a:ext cx="0" cy="93710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aphicFrame>
        <p:nvGraphicFramePr>
          <p:cNvPr id="26" name="Object 6"/>
          <p:cNvGraphicFramePr>
            <a:graphicFrameLocks noChangeAspect="1"/>
          </p:cNvGraphicFramePr>
          <p:nvPr>
            <p:extLst>
              <p:ext uri="{D42A27DB-BD31-4B8C-83A1-F6EECF244321}">
                <p14:modId xmlns:p14="http://schemas.microsoft.com/office/powerpoint/2010/main" val="2338761877"/>
              </p:ext>
            </p:extLst>
          </p:nvPr>
        </p:nvGraphicFramePr>
        <p:xfrm>
          <a:off x="3242316" y="2702685"/>
          <a:ext cx="398463" cy="288925"/>
        </p:xfrm>
        <a:graphic>
          <a:graphicData uri="http://schemas.openxmlformats.org/presentationml/2006/ole">
            <mc:AlternateContent xmlns:mc="http://schemas.openxmlformats.org/markup-compatibility/2006">
              <mc:Choice xmlns:v="urn:schemas-microsoft-com:vml" Requires="v">
                <p:oleObj spid="_x0000_s40102" name="Equation" r:id="rId13" imgW="279400" imgH="203200" progId="Equation.DSMT4">
                  <p:embed/>
                </p:oleObj>
              </mc:Choice>
              <mc:Fallback>
                <p:oleObj name="Equation" r:id="rId13" imgW="279400" imgH="203200" progId="Equation.DSMT4">
                  <p:embed/>
                  <p:pic>
                    <p:nvPicPr>
                      <p:cNvPr id="0" name=""/>
                      <p:cNvPicPr>
                        <a:picLocks noChangeAspect="1" noChangeArrowheads="1"/>
                      </p:cNvPicPr>
                      <p:nvPr/>
                    </p:nvPicPr>
                    <p:blipFill>
                      <a:blip r:embed="rId14"/>
                      <a:srcRect/>
                      <a:stretch>
                        <a:fillRect/>
                      </a:stretch>
                    </p:blipFill>
                    <p:spPr bwMode="auto">
                      <a:xfrm>
                        <a:off x="3242316" y="2702685"/>
                        <a:ext cx="398463" cy="288925"/>
                      </a:xfrm>
                      <a:prstGeom prst="rect">
                        <a:avLst/>
                      </a:prstGeom>
                      <a:noFill/>
                      <a:extLst/>
                    </p:spPr>
                  </p:pic>
                </p:oleObj>
              </mc:Fallback>
            </mc:AlternateContent>
          </a:graphicData>
        </a:graphic>
      </p:graphicFrame>
      <p:sp>
        <p:nvSpPr>
          <p:cNvPr id="28" name="TextBox 27"/>
          <p:cNvSpPr txBox="1"/>
          <p:nvPr/>
        </p:nvSpPr>
        <p:spPr>
          <a:xfrm>
            <a:off x="5785871" y="1502356"/>
            <a:ext cx="2561166" cy="1200329"/>
          </a:xfrm>
          <a:prstGeom prst="rect">
            <a:avLst/>
          </a:prstGeom>
          <a:noFill/>
        </p:spPr>
        <p:txBody>
          <a:bodyPr wrap="square" rtlCol="0">
            <a:spAutoFit/>
          </a:bodyPr>
          <a:lstStyle/>
          <a:p>
            <a:r>
              <a:rPr lang="en-US" sz="1800" dirty="0"/>
              <a:t>One end point of the maximum stable orbit is defined by the right maximum</a:t>
            </a:r>
          </a:p>
        </p:txBody>
      </p:sp>
      <p:graphicFrame>
        <p:nvGraphicFramePr>
          <p:cNvPr id="29" name="Object 15"/>
          <p:cNvGraphicFramePr>
            <a:graphicFrameLocks noChangeAspect="1"/>
          </p:cNvGraphicFramePr>
          <p:nvPr>
            <p:extLst>
              <p:ext uri="{D42A27DB-BD31-4B8C-83A1-F6EECF244321}">
                <p14:modId xmlns:p14="http://schemas.microsoft.com/office/powerpoint/2010/main" val="2496445357"/>
              </p:ext>
            </p:extLst>
          </p:nvPr>
        </p:nvGraphicFramePr>
        <p:xfrm>
          <a:off x="5525935" y="2788410"/>
          <a:ext cx="3086100" cy="895350"/>
        </p:xfrm>
        <a:graphic>
          <a:graphicData uri="http://schemas.openxmlformats.org/presentationml/2006/ole">
            <mc:AlternateContent xmlns:mc="http://schemas.openxmlformats.org/markup-compatibility/2006">
              <mc:Choice xmlns:v="urn:schemas-microsoft-com:vml" Requires="v">
                <p:oleObj spid="_x0000_s40103" name="Equation" r:id="rId15" imgW="2235200" imgH="647700" progId="Equation.DSMT4">
                  <p:embed/>
                </p:oleObj>
              </mc:Choice>
              <mc:Fallback>
                <p:oleObj name="Equation" r:id="rId15" imgW="2235200" imgH="647700" progId="Equation.DSMT4">
                  <p:embed/>
                  <p:pic>
                    <p:nvPicPr>
                      <p:cNvPr id="0" name=""/>
                      <p:cNvPicPr>
                        <a:picLocks noChangeAspect="1" noChangeArrowheads="1"/>
                      </p:cNvPicPr>
                      <p:nvPr/>
                    </p:nvPicPr>
                    <p:blipFill>
                      <a:blip r:embed="rId16"/>
                      <a:srcRect/>
                      <a:stretch>
                        <a:fillRect/>
                      </a:stretch>
                    </p:blipFill>
                    <p:spPr bwMode="auto">
                      <a:xfrm>
                        <a:off x="5525935" y="2788410"/>
                        <a:ext cx="3086100" cy="895350"/>
                      </a:xfrm>
                      <a:prstGeom prst="rect">
                        <a:avLst/>
                      </a:prstGeom>
                      <a:noFill/>
                      <a:extLst/>
                    </p:spPr>
                  </p:pic>
                </p:oleObj>
              </mc:Fallback>
            </mc:AlternateContent>
          </a:graphicData>
        </a:graphic>
      </p:graphicFrame>
      <p:graphicFrame>
        <p:nvGraphicFramePr>
          <p:cNvPr id="30" name="Object 15"/>
          <p:cNvGraphicFramePr>
            <a:graphicFrameLocks noChangeAspect="1"/>
          </p:cNvGraphicFramePr>
          <p:nvPr>
            <p:extLst>
              <p:ext uri="{D42A27DB-BD31-4B8C-83A1-F6EECF244321}">
                <p14:modId xmlns:p14="http://schemas.microsoft.com/office/powerpoint/2010/main" val="47908431"/>
              </p:ext>
            </p:extLst>
          </p:nvPr>
        </p:nvGraphicFramePr>
        <p:xfrm>
          <a:off x="5998476" y="3715324"/>
          <a:ext cx="2051050" cy="1071563"/>
        </p:xfrm>
        <a:graphic>
          <a:graphicData uri="http://schemas.openxmlformats.org/presentationml/2006/ole">
            <mc:AlternateContent xmlns:mc="http://schemas.openxmlformats.org/markup-compatibility/2006">
              <mc:Choice xmlns:v="urn:schemas-microsoft-com:vml" Requires="v">
                <p:oleObj spid="_x0000_s40104" name="Equation" r:id="rId17" imgW="1485900" imgH="774700" progId="Equation.DSMT4">
                  <p:embed/>
                </p:oleObj>
              </mc:Choice>
              <mc:Fallback>
                <p:oleObj name="Equation" r:id="rId17" imgW="1485900" imgH="774700" progId="Equation.DSMT4">
                  <p:embed/>
                  <p:pic>
                    <p:nvPicPr>
                      <p:cNvPr id="0" name=""/>
                      <p:cNvPicPr>
                        <a:picLocks noChangeAspect="1" noChangeArrowheads="1"/>
                      </p:cNvPicPr>
                      <p:nvPr/>
                    </p:nvPicPr>
                    <p:blipFill>
                      <a:blip r:embed="rId18"/>
                      <a:srcRect/>
                      <a:stretch>
                        <a:fillRect/>
                      </a:stretch>
                    </p:blipFill>
                    <p:spPr bwMode="auto">
                      <a:xfrm>
                        <a:off x="5998476" y="3715324"/>
                        <a:ext cx="2051050" cy="1071563"/>
                      </a:xfrm>
                      <a:prstGeom prst="rect">
                        <a:avLst/>
                      </a:prstGeom>
                      <a:noFill/>
                      <a:extLst/>
                    </p:spPr>
                  </p:pic>
                </p:oleObj>
              </mc:Fallback>
            </mc:AlternateContent>
          </a:graphicData>
        </a:graphic>
      </p:graphicFrame>
      <p:sp>
        <p:nvSpPr>
          <p:cNvPr id="31" name="Rectangle 30"/>
          <p:cNvSpPr/>
          <p:nvPr/>
        </p:nvSpPr>
        <p:spPr>
          <a:xfrm>
            <a:off x="5917519" y="4410944"/>
            <a:ext cx="2300816" cy="3846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488360" y="4927621"/>
            <a:ext cx="3273958" cy="400110"/>
          </a:xfrm>
          <a:prstGeom prst="rect">
            <a:avLst/>
          </a:prstGeom>
          <a:noFill/>
        </p:spPr>
        <p:txBody>
          <a:bodyPr wrap="square" rtlCol="0">
            <a:spAutoFit/>
          </a:bodyPr>
          <a:lstStyle/>
          <a:p>
            <a:r>
              <a:rPr lang="en-US" sz="2000" dirty="0"/>
              <a:t>The other end is defined by</a:t>
            </a:r>
          </a:p>
        </p:txBody>
      </p:sp>
      <p:graphicFrame>
        <p:nvGraphicFramePr>
          <p:cNvPr id="33" name="Object 15"/>
          <p:cNvGraphicFramePr>
            <a:graphicFrameLocks noChangeAspect="1"/>
          </p:cNvGraphicFramePr>
          <p:nvPr>
            <p:extLst>
              <p:ext uri="{D42A27DB-BD31-4B8C-83A1-F6EECF244321}">
                <p14:modId xmlns:p14="http://schemas.microsoft.com/office/powerpoint/2010/main" val="1467788644"/>
              </p:ext>
            </p:extLst>
          </p:nvPr>
        </p:nvGraphicFramePr>
        <p:xfrm>
          <a:off x="4610062" y="5428422"/>
          <a:ext cx="3736975" cy="788988"/>
        </p:xfrm>
        <a:graphic>
          <a:graphicData uri="http://schemas.openxmlformats.org/presentationml/2006/ole">
            <mc:AlternateContent xmlns:mc="http://schemas.openxmlformats.org/markup-compatibility/2006">
              <mc:Choice xmlns:v="urn:schemas-microsoft-com:vml" Requires="v">
                <p:oleObj spid="_x0000_s40105" name="Equation" r:id="rId19" imgW="2705100" imgH="571500" progId="Equation.DSMT4">
                  <p:embed/>
                </p:oleObj>
              </mc:Choice>
              <mc:Fallback>
                <p:oleObj name="Equation" r:id="rId19" imgW="2705100" imgH="571500" progId="Equation.DSMT4">
                  <p:embed/>
                  <p:pic>
                    <p:nvPicPr>
                      <p:cNvPr id="0" name=""/>
                      <p:cNvPicPr>
                        <a:picLocks noChangeAspect="1" noChangeArrowheads="1"/>
                      </p:cNvPicPr>
                      <p:nvPr/>
                    </p:nvPicPr>
                    <p:blipFill>
                      <a:blip r:embed="rId20"/>
                      <a:srcRect/>
                      <a:stretch>
                        <a:fillRect/>
                      </a:stretch>
                    </p:blipFill>
                    <p:spPr bwMode="auto">
                      <a:xfrm>
                        <a:off x="4610062" y="5428422"/>
                        <a:ext cx="3736975" cy="788988"/>
                      </a:xfrm>
                      <a:prstGeom prst="rect">
                        <a:avLst/>
                      </a:prstGeom>
                      <a:noFill/>
                      <a:extLst/>
                    </p:spPr>
                  </p:pic>
                </p:oleObj>
              </mc:Fallback>
            </mc:AlternateContent>
          </a:graphicData>
        </a:graphic>
      </p:graphicFrame>
    </p:spTree>
    <p:extLst>
      <p:ext uri="{BB962C8B-B14F-4D97-AF65-F5344CB8AC3E}">
        <p14:creationId xmlns:p14="http://schemas.microsoft.com/office/powerpoint/2010/main" val="1906158029"/>
      </p:ext>
    </p:extLst>
  </p:cSld>
  <p:clrMapOvr>
    <a:masterClrMapping/>
  </p:clrMapOvr>
  <p:transition xmlns:p14="http://schemas.microsoft.com/office/powerpoint/2010/mai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89" y="522657"/>
            <a:ext cx="8229600" cy="628207"/>
          </a:xfrm>
        </p:spPr>
        <p:txBody>
          <a:bodyPr/>
          <a:lstStyle/>
          <a:p>
            <a:r>
              <a:rPr lang="en-US" dirty="0" err="1"/>
              <a:t>Separatrix</a:t>
            </a:r>
            <a:endParaRPr lang="en-US" dirty="0"/>
          </a:p>
        </p:txBody>
      </p:sp>
      <p:sp>
        <p:nvSpPr>
          <p:cNvPr id="3" name="Content Placeholder 2"/>
          <p:cNvSpPr>
            <a:spLocks noGrp="1"/>
          </p:cNvSpPr>
          <p:nvPr>
            <p:ph idx="1"/>
          </p:nvPr>
        </p:nvSpPr>
        <p:spPr>
          <a:xfrm>
            <a:off x="564809" y="1127248"/>
            <a:ext cx="7886700" cy="430887"/>
          </a:xfrm>
        </p:spPr>
        <p:txBody>
          <a:bodyPr>
            <a:normAutofit lnSpcReduction="10000"/>
          </a:bodyPr>
          <a:lstStyle/>
          <a:p>
            <a:r>
              <a:rPr lang="en-US" sz="2400" dirty="0"/>
              <a:t>The “</a:t>
            </a:r>
            <a:r>
              <a:rPr lang="en-US" sz="2400" dirty="0" err="1"/>
              <a:t>separatrix</a:t>
            </a:r>
            <a:r>
              <a:rPr lang="en-US" sz="2400" dirty="0"/>
              <a:t>”, or maximum stable orbit, is defined by</a:t>
            </a:r>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Longitudinal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15</a:t>
            </a:fld>
            <a:endParaRPr lang="en-US"/>
          </a:p>
        </p:txBody>
      </p:sp>
      <p:graphicFrame>
        <p:nvGraphicFramePr>
          <p:cNvPr id="8" name="Object 4"/>
          <p:cNvGraphicFramePr>
            <a:graphicFrameLocks noChangeAspect="1"/>
          </p:cNvGraphicFramePr>
          <p:nvPr>
            <p:extLst>
              <p:ext uri="{D42A27DB-BD31-4B8C-83A1-F6EECF244321}">
                <p14:modId xmlns:p14="http://schemas.microsoft.com/office/powerpoint/2010/main" val="2713401213"/>
              </p:ext>
            </p:extLst>
          </p:nvPr>
        </p:nvGraphicFramePr>
        <p:xfrm>
          <a:off x="564809" y="1652666"/>
          <a:ext cx="7488766" cy="1571842"/>
        </p:xfrm>
        <a:graphic>
          <a:graphicData uri="http://schemas.openxmlformats.org/presentationml/2006/ole">
            <mc:AlternateContent xmlns:mc="http://schemas.openxmlformats.org/markup-compatibility/2006">
              <mc:Choice xmlns:v="urn:schemas-microsoft-com:vml" Requires="v">
                <p:oleObj spid="_x0000_s41042" name="Equation" r:id="rId3" imgW="5029200" imgH="1054100" progId="Equation.DSMT4">
                  <p:embed/>
                </p:oleObj>
              </mc:Choice>
              <mc:Fallback>
                <p:oleObj name="Equation" r:id="rId3" imgW="5029200" imgH="1054100" progId="Equation.DSMT4">
                  <p:embed/>
                  <p:pic>
                    <p:nvPicPr>
                      <p:cNvPr id="0" name=""/>
                      <p:cNvPicPr>
                        <a:picLocks noChangeAspect="1" noChangeArrowheads="1"/>
                      </p:cNvPicPr>
                      <p:nvPr/>
                    </p:nvPicPr>
                    <p:blipFill>
                      <a:blip r:embed="rId4"/>
                      <a:srcRect/>
                      <a:stretch>
                        <a:fillRect/>
                      </a:stretch>
                    </p:blipFill>
                    <p:spPr bwMode="auto">
                      <a:xfrm>
                        <a:off x="564809" y="1652666"/>
                        <a:ext cx="7488766" cy="1571842"/>
                      </a:xfrm>
                      <a:prstGeom prst="rect">
                        <a:avLst/>
                      </a:prstGeom>
                      <a:noFill/>
                      <a:extLst/>
                    </p:spPr>
                  </p:pic>
                </p:oleObj>
              </mc:Fallback>
            </mc:AlternateContent>
          </a:graphicData>
        </a:graphic>
      </p:graphicFrame>
      <p:pic>
        <p:nvPicPr>
          <p:cNvPr id="9" name="Picture 8" descr="image0.jpg"/>
          <p:cNvPicPr>
            <a:picLocks noChangeAspect="1"/>
          </p:cNvPicPr>
          <p:nvPr/>
        </p:nvPicPr>
        <p:blipFill rotWithShape="1">
          <a:blip r:embed="rId5" cstate="print"/>
          <a:srcRect t="66020"/>
          <a:stretch/>
        </p:blipFill>
        <p:spPr>
          <a:xfrm rot="60000">
            <a:off x="5770966" y="3707442"/>
            <a:ext cx="3040758" cy="1783409"/>
          </a:xfrm>
          <a:prstGeom prst="rect">
            <a:avLst/>
          </a:prstGeom>
        </p:spPr>
      </p:pic>
      <p:pic>
        <p:nvPicPr>
          <p:cNvPr id="10" name="Picture 9" descr="image0.jpg"/>
          <p:cNvPicPr>
            <a:picLocks noChangeAspect="1"/>
          </p:cNvPicPr>
          <p:nvPr/>
        </p:nvPicPr>
        <p:blipFill rotWithShape="1">
          <a:blip r:embed="rId5" cstate="print"/>
          <a:srcRect t="32980" b="34010"/>
          <a:stretch/>
        </p:blipFill>
        <p:spPr>
          <a:xfrm rot="60000">
            <a:off x="2911658" y="3707446"/>
            <a:ext cx="3040758" cy="1732431"/>
          </a:xfrm>
          <a:prstGeom prst="rect">
            <a:avLst/>
          </a:prstGeom>
        </p:spPr>
      </p:pic>
      <p:pic>
        <p:nvPicPr>
          <p:cNvPr id="11" name="Picture 10" descr="image0.jpg"/>
          <p:cNvPicPr>
            <a:picLocks noChangeAspect="1"/>
          </p:cNvPicPr>
          <p:nvPr/>
        </p:nvPicPr>
        <p:blipFill rotWithShape="1">
          <a:blip r:embed="rId5" cstate="print"/>
          <a:srcRect b="66958"/>
          <a:stretch/>
        </p:blipFill>
        <p:spPr>
          <a:xfrm rot="60000">
            <a:off x="167665" y="3707446"/>
            <a:ext cx="3040758" cy="1734117"/>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2084131538"/>
              </p:ext>
            </p:extLst>
          </p:nvPr>
        </p:nvGraphicFramePr>
        <p:xfrm>
          <a:off x="1450104" y="5593368"/>
          <a:ext cx="505733" cy="354013"/>
        </p:xfrm>
        <a:graphic>
          <a:graphicData uri="http://schemas.openxmlformats.org/presentationml/2006/ole">
            <mc:AlternateContent xmlns:mc="http://schemas.openxmlformats.org/markup-compatibility/2006">
              <mc:Choice xmlns:v="urn:schemas-microsoft-com:vml" Requires="v">
                <p:oleObj spid="_x0000_s41043" name="Equation" r:id="rId6" imgW="381000" imgH="266700" progId="Equation.DSMT4">
                  <p:embed/>
                </p:oleObj>
              </mc:Choice>
              <mc:Fallback>
                <p:oleObj name="Equation" r:id="rId6" imgW="381000" imgH="266700" progId="Equation.DSMT4">
                  <p:embed/>
                  <p:pic>
                    <p:nvPicPr>
                      <p:cNvPr id="0" name=""/>
                      <p:cNvPicPr/>
                      <p:nvPr/>
                    </p:nvPicPr>
                    <p:blipFill>
                      <a:blip r:embed="rId7"/>
                      <a:stretch>
                        <a:fillRect/>
                      </a:stretch>
                    </p:blipFill>
                    <p:spPr>
                      <a:xfrm>
                        <a:off x="1450104" y="5593368"/>
                        <a:ext cx="505733" cy="354013"/>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883508798"/>
              </p:ext>
            </p:extLst>
          </p:nvPr>
        </p:nvGraphicFramePr>
        <p:xfrm>
          <a:off x="4179016" y="5593368"/>
          <a:ext cx="671535" cy="343957"/>
        </p:xfrm>
        <a:graphic>
          <a:graphicData uri="http://schemas.openxmlformats.org/presentationml/2006/ole">
            <mc:AlternateContent xmlns:mc="http://schemas.openxmlformats.org/markup-compatibility/2006">
              <mc:Choice xmlns:v="urn:schemas-microsoft-com:vml" Requires="v">
                <p:oleObj spid="_x0000_s41044" name="Equation" r:id="rId8" imgW="520700" imgH="266700" progId="Equation.DSMT4">
                  <p:embed/>
                </p:oleObj>
              </mc:Choice>
              <mc:Fallback>
                <p:oleObj name="Equation" r:id="rId8" imgW="520700" imgH="266700" progId="Equation.DSMT4">
                  <p:embed/>
                  <p:pic>
                    <p:nvPicPr>
                      <p:cNvPr id="0" name=""/>
                      <p:cNvPicPr/>
                      <p:nvPr/>
                    </p:nvPicPr>
                    <p:blipFill>
                      <a:blip r:embed="rId9"/>
                      <a:stretch>
                        <a:fillRect/>
                      </a:stretch>
                    </p:blipFill>
                    <p:spPr>
                      <a:xfrm>
                        <a:off x="4179016" y="5593368"/>
                        <a:ext cx="671535" cy="343957"/>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719459108"/>
              </p:ext>
            </p:extLst>
          </p:nvPr>
        </p:nvGraphicFramePr>
        <p:xfrm>
          <a:off x="7032021" y="5593368"/>
          <a:ext cx="601794" cy="308236"/>
        </p:xfrm>
        <a:graphic>
          <a:graphicData uri="http://schemas.openxmlformats.org/presentationml/2006/ole">
            <mc:AlternateContent xmlns:mc="http://schemas.openxmlformats.org/markup-compatibility/2006">
              <mc:Choice xmlns:v="urn:schemas-microsoft-com:vml" Requires="v">
                <p:oleObj spid="_x0000_s41045" name="Equation" r:id="rId10" imgW="520700" imgH="266700" progId="Equation.DSMT4">
                  <p:embed/>
                </p:oleObj>
              </mc:Choice>
              <mc:Fallback>
                <p:oleObj name="Equation" r:id="rId10" imgW="520700" imgH="266700" progId="Equation.DSMT4">
                  <p:embed/>
                  <p:pic>
                    <p:nvPicPr>
                      <p:cNvPr id="0" name=""/>
                      <p:cNvPicPr/>
                      <p:nvPr/>
                    </p:nvPicPr>
                    <p:blipFill>
                      <a:blip r:embed="rId11"/>
                      <a:stretch>
                        <a:fillRect/>
                      </a:stretch>
                    </p:blipFill>
                    <p:spPr>
                      <a:xfrm>
                        <a:off x="7032021" y="5593368"/>
                        <a:ext cx="601794" cy="308236"/>
                      </a:xfrm>
                      <a:prstGeom prst="rect">
                        <a:avLst/>
                      </a:prstGeom>
                    </p:spPr>
                  </p:pic>
                </p:oleObj>
              </mc:Fallback>
            </mc:AlternateContent>
          </a:graphicData>
        </a:graphic>
      </p:graphicFrame>
    </p:spTree>
    <p:extLst>
      <p:ext uri="{BB962C8B-B14F-4D97-AF65-F5344CB8AC3E}">
        <p14:creationId xmlns:p14="http://schemas.microsoft.com/office/powerpoint/2010/main" val="1104687356"/>
      </p:ext>
    </p:extLst>
  </p:cSld>
  <p:clrMapOvr>
    <a:masterClrMapping/>
  </p:clrMapOvr>
  <p:transition xmlns:p14="http://schemas.microsoft.com/office/powerpoint/2010/mai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95" y="448516"/>
            <a:ext cx="7886700" cy="600164"/>
          </a:xfrm>
        </p:spPr>
        <p:txBody>
          <a:bodyPr/>
          <a:lstStyle/>
          <a:p>
            <a:r>
              <a:rPr lang="en-US" dirty="0"/>
              <a:t>Longitudinal Bucket</a:t>
            </a:r>
          </a:p>
        </p:txBody>
      </p:sp>
      <p:sp>
        <p:nvSpPr>
          <p:cNvPr id="3" name="Content Placeholder 2"/>
          <p:cNvSpPr>
            <a:spLocks noGrp="1"/>
          </p:cNvSpPr>
          <p:nvPr>
            <p:ph idx="1"/>
          </p:nvPr>
        </p:nvSpPr>
        <p:spPr>
          <a:xfrm>
            <a:off x="412230" y="1212546"/>
            <a:ext cx="8251825" cy="2585836"/>
          </a:xfrm>
        </p:spPr>
        <p:txBody>
          <a:bodyPr>
            <a:normAutofit/>
          </a:bodyPr>
          <a:lstStyle/>
          <a:p>
            <a:r>
              <a:rPr lang="en-US" sz="2000" dirty="0"/>
              <a:t>The “bucket” is the area contained within the </a:t>
            </a:r>
            <a:r>
              <a:rPr lang="en-US" sz="2000" dirty="0" err="1"/>
              <a:t>separatrix</a:t>
            </a:r>
            <a:endParaRPr lang="en-US" sz="2000" dirty="0"/>
          </a:p>
          <a:p>
            <a:r>
              <a:rPr lang="en-US" sz="2000" dirty="0"/>
              <a:t>The “bucket height” is the maximum </a:t>
            </a:r>
            <a:r>
              <a:rPr lang="en-US" sz="2000" dirty="0">
                <a:latin typeface="Symbol" charset="2"/>
                <a:cs typeface="Symbol" charset="2"/>
              </a:rPr>
              <a:t>D</a:t>
            </a:r>
            <a:r>
              <a:rPr lang="en-US" sz="2000" dirty="0"/>
              <a:t>E, which will occur when </a:t>
            </a:r>
            <a:r>
              <a:rPr lang="en-US" sz="2000" dirty="0">
                <a:latin typeface="Symbol" charset="2"/>
                <a:cs typeface="Symbol" charset="2"/>
              </a:rPr>
              <a:t>f</a:t>
            </a:r>
            <a:r>
              <a:rPr lang="en-US" sz="2000" dirty="0"/>
              <a:t>=</a:t>
            </a:r>
            <a:r>
              <a:rPr lang="en-US" sz="2000" dirty="0" err="1">
                <a:latin typeface="Symbol" charset="2"/>
                <a:cs typeface="Symbol" charset="2"/>
              </a:rPr>
              <a:t>f</a:t>
            </a:r>
            <a:r>
              <a:rPr lang="en-US" sz="2000" baseline="-25000" dirty="0" err="1"/>
              <a:t>s</a:t>
            </a:r>
            <a:r>
              <a:rPr lang="en-US" sz="2000" dirty="0"/>
              <a:t>.</a:t>
            </a:r>
          </a:p>
          <a:p>
            <a:pPr marL="0" indent="0">
              <a:buNone/>
            </a:pPr>
            <a:endParaRPr lang="en-US" sz="2000" dirty="0"/>
          </a:p>
          <a:p>
            <a:endParaRPr lang="en-US" sz="2000" dirty="0"/>
          </a:p>
          <a:p>
            <a:endParaRPr lang="en-US" sz="2000" dirty="0"/>
          </a:p>
          <a:p>
            <a:endParaRPr lang="en-US" sz="1400" dirty="0"/>
          </a:p>
          <a:p>
            <a:endParaRPr lang="en-US" sz="200" dirty="0"/>
          </a:p>
          <a:p>
            <a:endParaRPr lang="en-US" sz="2000" baseline="-250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graphicFrame>
        <p:nvGraphicFramePr>
          <p:cNvPr id="36868" name="Object 4"/>
          <p:cNvGraphicFramePr>
            <a:graphicFrameLocks noChangeAspect="1"/>
          </p:cNvGraphicFramePr>
          <p:nvPr>
            <p:extLst>
              <p:ext uri="{D42A27DB-BD31-4B8C-83A1-F6EECF244321}">
                <p14:modId xmlns:p14="http://schemas.microsoft.com/office/powerpoint/2010/main" val="340691438"/>
              </p:ext>
            </p:extLst>
          </p:nvPr>
        </p:nvGraphicFramePr>
        <p:xfrm>
          <a:off x="0" y="2312719"/>
          <a:ext cx="4776788" cy="688975"/>
        </p:xfrm>
        <a:graphic>
          <a:graphicData uri="http://schemas.openxmlformats.org/presentationml/2006/ole">
            <mc:AlternateContent xmlns:mc="http://schemas.openxmlformats.org/markup-compatibility/2006">
              <mc:Choice xmlns:v="urn:schemas-microsoft-com:vml" Requires="v">
                <p:oleObj spid="_x0000_s42046" name="Equation" r:id="rId3" imgW="3085920" imgH="444240" progId="Equation.3">
                  <p:embed/>
                </p:oleObj>
              </mc:Choice>
              <mc:Fallback>
                <p:oleObj name="Equation" r:id="rId3" imgW="30859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12719"/>
                        <a:ext cx="4776788"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9" name="Object 5"/>
          <p:cNvGraphicFramePr>
            <a:graphicFrameLocks noChangeAspect="1"/>
          </p:cNvGraphicFramePr>
          <p:nvPr>
            <p:extLst>
              <p:ext uri="{D42A27DB-BD31-4B8C-83A1-F6EECF244321}">
                <p14:modId xmlns:p14="http://schemas.microsoft.com/office/powerpoint/2010/main" val="300566509"/>
              </p:ext>
            </p:extLst>
          </p:nvPr>
        </p:nvGraphicFramePr>
        <p:xfrm>
          <a:off x="698501" y="2852277"/>
          <a:ext cx="3635375" cy="2795588"/>
        </p:xfrm>
        <a:graphic>
          <a:graphicData uri="http://schemas.openxmlformats.org/presentationml/2006/ole">
            <mc:AlternateContent xmlns:mc="http://schemas.openxmlformats.org/markup-compatibility/2006">
              <mc:Choice xmlns:v="urn:schemas-microsoft-com:vml" Requires="v">
                <p:oleObj spid="_x0000_s42047" name="Equation" r:id="rId5" imgW="2349500" imgH="1803400" progId="Equation.DSMT4">
                  <p:embed/>
                </p:oleObj>
              </mc:Choice>
              <mc:Fallback>
                <p:oleObj name="Equation" r:id="rId5" imgW="2349500" imgH="1803400" progId="Equation.DSMT4">
                  <p:embed/>
                  <p:pic>
                    <p:nvPicPr>
                      <p:cNvPr id="0" name=""/>
                      <p:cNvPicPr>
                        <a:picLocks noChangeAspect="1" noChangeArrowheads="1"/>
                      </p:cNvPicPr>
                      <p:nvPr/>
                    </p:nvPicPr>
                    <p:blipFill>
                      <a:blip r:embed="rId6"/>
                      <a:srcRect/>
                      <a:stretch>
                        <a:fillRect/>
                      </a:stretch>
                    </p:blipFill>
                    <p:spPr bwMode="auto">
                      <a:xfrm>
                        <a:off x="698501" y="2852277"/>
                        <a:ext cx="3635375" cy="2795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925728" y="4420267"/>
            <a:ext cx="2710177" cy="122759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7"/>
          <a:stretch>
            <a:fillRect/>
          </a:stretch>
        </p:blipFill>
        <p:spPr>
          <a:xfrm>
            <a:off x="5081988" y="3127979"/>
            <a:ext cx="3864633" cy="2802424"/>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2435244053"/>
              </p:ext>
            </p:extLst>
          </p:nvPr>
        </p:nvGraphicFramePr>
        <p:xfrm>
          <a:off x="6607704" y="5984908"/>
          <a:ext cx="812800" cy="266700"/>
        </p:xfrm>
        <a:graphic>
          <a:graphicData uri="http://schemas.openxmlformats.org/presentationml/2006/ole">
            <mc:AlternateContent xmlns:mc="http://schemas.openxmlformats.org/markup-compatibility/2006">
              <mc:Choice xmlns:v="urn:schemas-microsoft-com:vml" Requires="v">
                <p:oleObj spid="_x0000_s42048" name="Equation" r:id="rId8" imgW="812800" imgH="266700" progId="Equation.DSMT4">
                  <p:embed/>
                </p:oleObj>
              </mc:Choice>
              <mc:Fallback>
                <p:oleObj name="Equation" r:id="rId8" imgW="812800" imgH="266700" progId="Equation.DSMT4">
                  <p:embed/>
                  <p:pic>
                    <p:nvPicPr>
                      <p:cNvPr id="0" name=""/>
                      <p:cNvPicPr/>
                      <p:nvPr/>
                    </p:nvPicPr>
                    <p:blipFill>
                      <a:blip r:embed="rId9"/>
                      <a:stretch>
                        <a:fillRect/>
                      </a:stretch>
                    </p:blipFill>
                    <p:spPr>
                      <a:xfrm>
                        <a:off x="6607704" y="5984908"/>
                        <a:ext cx="812800" cy="266700"/>
                      </a:xfrm>
                      <a:prstGeom prst="rect">
                        <a:avLst/>
                      </a:prstGeom>
                    </p:spPr>
                  </p:pic>
                </p:oleObj>
              </mc:Fallback>
            </mc:AlternateContent>
          </a:graphicData>
        </a:graphic>
      </p:graphicFrame>
      <p:pic>
        <p:nvPicPr>
          <p:cNvPr id="11" name="Picture 10"/>
          <p:cNvPicPr>
            <a:picLocks noChangeAspect="1"/>
          </p:cNvPicPr>
          <p:nvPr/>
        </p:nvPicPr>
        <p:blipFill>
          <a:blip r:embed="rId10"/>
          <a:stretch>
            <a:fillRect/>
          </a:stretch>
        </p:blipFill>
        <p:spPr>
          <a:xfrm rot="16200000">
            <a:off x="4549777" y="4274217"/>
            <a:ext cx="622300" cy="292100"/>
          </a:xfrm>
          <a:prstGeom prst="rect">
            <a:avLst/>
          </a:prstGeom>
        </p:spPr>
      </p:pic>
    </p:spTree>
    <p:extLst>
      <p:ext uri="{BB962C8B-B14F-4D97-AF65-F5344CB8AC3E}">
        <p14:creationId xmlns:p14="http://schemas.microsoft.com/office/powerpoint/2010/main" val="1242198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532" y="387067"/>
            <a:ext cx="7886700" cy="600164"/>
          </a:xfrm>
        </p:spPr>
        <p:txBody>
          <a:bodyPr/>
          <a:lstStyle/>
          <a:p>
            <a:r>
              <a:rPr lang="en-US" dirty="0"/>
              <a:t>Transition Crossing</a:t>
            </a:r>
          </a:p>
        </p:txBody>
      </p:sp>
      <p:sp>
        <p:nvSpPr>
          <p:cNvPr id="3" name="Content Placeholder 2"/>
          <p:cNvSpPr>
            <a:spLocks noGrp="1"/>
          </p:cNvSpPr>
          <p:nvPr>
            <p:ph idx="1"/>
          </p:nvPr>
        </p:nvSpPr>
        <p:spPr>
          <a:xfrm>
            <a:off x="493533" y="946264"/>
            <a:ext cx="8251825" cy="5659537"/>
          </a:xfrm>
        </p:spPr>
        <p:txBody>
          <a:bodyPr>
            <a:noAutofit/>
          </a:bodyPr>
          <a:lstStyle/>
          <a:p>
            <a:r>
              <a:rPr lang="en-US" sz="1800" dirty="0"/>
              <a:t>We learned that for a simple FODO lattice</a:t>
            </a:r>
            <a:br>
              <a:rPr lang="en-US" sz="1800" dirty="0"/>
            </a:br>
            <a:r>
              <a:rPr lang="en-US" sz="1800" dirty="0"/>
              <a:t>so electron machines are always above transition.</a:t>
            </a:r>
          </a:p>
          <a:p>
            <a:r>
              <a:rPr lang="en-US" sz="1800" dirty="0"/>
              <a:t>Proton machines are often designed to accelerate through transition.</a:t>
            </a:r>
          </a:p>
          <a:p>
            <a:r>
              <a:rPr lang="en-US" sz="1800" dirty="0"/>
              <a:t>As we go through transition</a:t>
            </a:r>
          </a:p>
          <a:p>
            <a:r>
              <a:rPr lang="en-US" sz="1800" dirty="0"/>
              <a:t>Recall</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so these both go to zero at transition.</a:t>
            </a:r>
          </a:p>
          <a:p>
            <a:r>
              <a:rPr lang="en-US" sz="1800" dirty="0"/>
              <a:t>To keep motion stable</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198423288"/>
              </p:ext>
            </p:extLst>
          </p:nvPr>
        </p:nvGraphicFramePr>
        <p:xfrm>
          <a:off x="5260258" y="911131"/>
          <a:ext cx="823222" cy="411611"/>
        </p:xfrm>
        <a:graphic>
          <a:graphicData uri="http://schemas.openxmlformats.org/presentationml/2006/ole">
            <mc:AlternateContent xmlns:mc="http://schemas.openxmlformats.org/markup-compatibility/2006">
              <mc:Choice xmlns:v="urn:schemas-microsoft-com:vml" Requires="v">
                <p:oleObj spid="_x0000_s43110" name="Equation" r:id="rId3" imgW="431640" imgH="215640" progId="Equation.3">
                  <p:embed/>
                </p:oleObj>
              </mc:Choice>
              <mc:Fallback>
                <p:oleObj name="Equation" r:id="rId3" imgW="4316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258" y="911131"/>
                        <a:ext cx="823222" cy="4116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3" name="Object 3"/>
          <p:cNvGraphicFramePr>
            <a:graphicFrameLocks noChangeAspect="1"/>
          </p:cNvGraphicFramePr>
          <p:nvPr>
            <p:extLst>
              <p:ext uri="{D42A27DB-BD31-4B8C-83A1-F6EECF244321}">
                <p14:modId xmlns:p14="http://schemas.microsoft.com/office/powerpoint/2010/main" val="214881243"/>
              </p:ext>
            </p:extLst>
          </p:nvPr>
        </p:nvGraphicFramePr>
        <p:xfrm>
          <a:off x="3681410" y="1932618"/>
          <a:ext cx="2904524" cy="371894"/>
        </p:xfrm>
        <a:graphic>
          <a:graphicData uri="http://schemas.openxmlformats.org/presentationml/2006/ole">
            <mc:AlternateContent xmlns:mc="http://schemas.openxmlformats.org/markup-compatibility/2006">
              <mc:Choice xmlns:v="urn:schemas-microsoft-com:vml" Requires="v">
                <p:oleObj spid="_x0000_s43111" name="Equation" r:id="rId5" imgW="1676160" imgH="215640" progId="Equation.3">
                  <p:embed/>
                </p:oleObj>
              </mc:Choice>
              <mc:Fallback>
                <p:oleObj name="Equation" r:id="rId5" imgW="16761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1410" y="1932618"/>
                        <a:ext cx="2904524" cy="371894"/>
                      </a:xfrm>
                      <a:prstGeom prst="rect">
                        <a:avLst/>
                      </a:prstGeom>
                      <a:noFill/>
                      <a:extLst/>
                    </p:spPr>
                  </p:pic>
                </p:oleObj>
              </mc:Fallback>
            </mc:AlternateContent>
          </a:graphicData>
        </a:graphic>
      </p:graphicFrame>
      <p:graphicFrame>
        <p:nvGraphicFramePr>
          <p:cNvPr id="61444" name="Object 4"/>
          <p:cNvGraphicFramePr>
            <a:graphicFrameLocks noChangeAspect="1"/>
          </p:cNvGraphicFramePr>
          <p:nvPr>
            <p:extLst>
              <p:ext uri="{D42A27DB-BD31-4B8C-83A1-F6EECF244321}">
                <p14:modId xmlns:p14="http://schemas.microsoft.com/office/powerpoint/2010/main" val="2254760733"/>
              </p:ext>
            </p:extLst>
          </p:nvPr>
        </p:nvGraphicFramePr>
        <p:xfrm>
          <a:off x="1151168" y="2608928"/>
          <a:ext cx="3843337" cy="1738312"/>
        </p:xfrm>
        <a:graphic>
          <a:graphicData uri="http://schemas.openxmlformats.org/presentationml/2006/ole">
            <mc:AlternateContent xmlns:mc="http://schemas.openxmlformats.org/markup-compatibility/2006">
              <mc:Choice xmlns:v="urn:schemas-microsoft-com:vml" Requires="v">
                <p:oleObj spid="_x0000_s43112" name="Equation" r:id="rId7" imgW="2247840" imgH="1015920" progId="Equation.3">
                  <p:embed/>
                </p:oleObj>
              </mc:Choice>
              <mc:Fallback>
                <p:oleObj name="Equation" r:id="rId7" imgW="2247840" imgH="10159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1168" y="2608928"/>
                        <a:ext cx="3843337" cy="173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5" name="Object 5"/>
          <p:cNvGraphicFramePr>
            <a:graphicFrameLocks noChangeAspect="1"/>
          </p:cNvGraphicFramePr>
          <p:nvPr>
            <p:extLst>
              <p:ext uri="{D42A27DB-BD31-4B8C-83A1-F6EECF244321}">
                <p14:modId xmlns:p14="http://schemas.microsoft.com/office/powerpoint/2010/main" val="1489954874"/>
              </p:ext>
            </p:extLst>
          </p:nvPr>
        </p:nvGraphicFramePr>
        <p:xfrm>
          <a:off x="2161770" y="4932438"/>
          <a:ext cx="4386025" cy="1474209"/>
        </p:xfrm>
        <a:graphic>
          <a:graphicData uri="http://schemas.openxmlformats.org/presentationml/2006/ole">
            <mc:AlternateContent xmlns:mc="http://schemas.openxmlformats.org/markup-compatibility/2006">
              <mc:Choice xmlns:v="urn:schemas-microsoft-com:vml" Requires="v">
                <p:oleObj spid="_x0000_s43113" name="Equation" r:id="rId9" imgW="2501640" imgH="812520" progId="Equation.3">
                  <p:embed/>
                </p:oleObj>
              </mc:Choice>
              <mc:Fallback>
                <p:oleObj name="Equation" r:id="rId9" imgW="2501640" imgH="8125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1770" y="4932438"/>
                        <a:ext cx="4386025" cy="1474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8" name="Object 8"/>
          <p:cNvGraphicFramePr>
            <a:graphicFrameLocks noChangeAspect="1"/>
          </p:cNvGraphicFramePr>
          <p:nvPr>
            <p:extLst>
              <p:ext uri="{D42A27DB-BD31-4B8C-83A1-F6EECF244321}">
                <p14:modId xmlns:p14="http://schemas.microsoft.com/office/powerpoint/2010/main" val="1204368917"/>
              </p:ext>
            </p:extLst>
          </p:nvPr>
        </p:nvGraphicFramePr>
        <p:xfrm>
          <a:off x="5900020" y="2869064"/>
          <a:ext cx="2317750" cy="920750"/>
        </p:xfrm>
        <a:graphic>
          <a:graphicData uri="http://schemas.openxmlformats.org/presentationml/2006/ole">
            <mc:AlternateContent xmlns:mc="http://schemas.openxmlformats.org/markup-compatibility/2006">
              <mc:Choice xmlns:v="urn:schemas-microsoft-com:vml" Requires="v">
                <p:oleObj spid="_x0000_s43114" name="Equation" r:id="rId11" imgW="1117600" imgH="444500" progId="Equation.DSMT4">
                  <p:embed/>
                </p:oleObj>
              </mc:Choice>
              <mc:Fallback>
                <p:oleObj name="Equation" r:id="rId11" imgW="1117600" imgH="444500" progId="Equation.DSMT4">
                  <p:embed/>
                  <p:pic>
                    <p:nvPicPr>
                      <p:cNvPr id="0" name=""/>
                      <p:cNvPicPr>
                        <a:picLocks noChangeAspect="1" noChangeArrowheads="1"/>
                      </p:cNvPicPr>
                      <p:nvPr/>
                    </p:nvPicPr>
                    <p:blipFill>
                      <a:blip r:embed="rId12"/>
                      <a:srcRect/>
                      <a:stretch>
                        <a:fillRect/>
                      </a:stretch>
                    </p:blipFill>
                    <p:spPr bwMode="auto">
                      <a:xfrm>
                        <a:off x="5900020" y="2869064"/>
                        <a:ext cx="23177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5844647" y="2562510"/>
            <a:ext cx="1815152" cy="369332"/>
          </a:xfrm>
          <a:prstGeom prst="rect">
            <a:avLst/>
          </a:prstGeom>
          <a:noFill/>
        </p:spPr>
        <p:txBody>
          <a:bodyPr wrap="square" rtlCol="0">
            <a:spAutoFit/>
          </a:bodyPr>
          <a:lstStyle/>
          <a:p>
            <a:r>
              <a:rPr lang="en-US" sz="1800" dirty="0">
                <a:solidFill>
                  <a:srgbClr val="C00000"/>
                </a:solidFill>
                <a:latin typeface="+mn-lt"/>
              </a:rPr>
              <a:t>At transition:</a:t>
            </a:r>
          </a:p>
        </p:txBody>
      </p:sp>
      <p:sp>
        <p:nvSpPr>
          <p:cNvPr id="15" name="Rectangle 14"/>
          <p:cNvSpPr/>
          <p:nvPr/>
        </p:nvSpPr>
        <p:spPr>
          <a:xfrm>
            <a:off x="5830999" y="2535215"/>
            <a:ext cx="2721496" cy="126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5094020" y="3558797"/>
            <a:ext cx="532262" cy="272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989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72" y="399758"/>
            <a:ext cx="8229600" cy="628207"/>
          </a:xfrm>
        </p:spPr>
        <p:txBody>
          <a:bodyPr/>
          <a:lstStyle/>
          <a:p>
            <a:r>
              <a:rPr lang="en-US" dirty="0"/>
              <a:t>Effects at Transition</a:t>
            </a:r>
          </a:p>
        </p:txBody>
      </p:sp>
      <p:sp>
        <p:nvSpPr>
          <p:cNvPr id="3" name="Content Placeholder 2"/>
          <p:cNvSpPr>
            <a:spLocks noGrp="1"/>
          </p:cNvSpPr>
          <p:nvPr>
            <p:ph idx="1"/>
          </p:nvPr>
        </p:nvSpPr>
        <p:spPr>
          <a:xfrm>
            <a:off x="493534" y="956506"/>
            <a:ext cx="8251825" cy="5325047"/>
          </a:xfrm>
        </p:spPr>
        <p:txBody>
          <a:bodyPr>
            <a:noAutofit/>
          </a:bodyPr>
          <a:lstStyle/>
          <a:p>
            <a:r>
              <a:rPr lang="en-US" sz="2000" dirty="0"/>
              <a:t>As the beam goes through transition, the stable phase must change*</a:t>
            </a:r>
          </a:p>
          <a:p>
            <a:endParaRPr lang="en-US" sz="28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900" dirty="0"/>
          </a:p>
          <a:p>
            <a:r>
              <a:rPr lang="en-US" sz="2000" dirty="0"/>
              <a:t>Problems at transition (pretty thorough treatment in S&amp;E 2.2.3)</a:t>
            </a:r>
          </a:p>
          <a:p>
            <a:pPr lvl="1"/>
            <a:r>
              <a:rPr lang="en-US" sz="1800" dirty="0"/>
              <a:t>Beam loss at high dispersion points</a:t>
            </a:r>
          </a:p>
          <a:p>
            <a:pPr lvl="1"/>
            <a:r>
              <a:rPr lang="en-US" sz="1800" dirty="0"/>
              <a:t>Emittance growth due to non-linear effects</a:t>
            </a:r>
          </a:p>
          <a:p>
            <a:pPr lvl="1"/>
            <a:r>
              <a:rPr lang="en-US" sz="1800" dirty="0"/>
              <a:t>Increased sensitivity to </a:t>
            </a:r>
            <a:r>
              <a:rPr lang="en-US" sz="1800" dirty="0" err="1"/>
              <a:t>instablities</a:t>
            </a:r>
            <a:endParaRPr lang="en-US" sz="1800" dirty="0"/>
          </a:p>
          <a:p>
            <a:pPr lvl="1"/>
            <a:r>
              <a:rPr lang="en-US" sz="1800" dirty="0"/>
              <a:t>Complicated RF manipulations near transition</a:t>
            </a:r>
          </a:p>
          <a:p>
            <a:pPr lvl="2"/>
            <a:r>
              <a:rPr lang="en-US" dirty="0"/>
              <a:t>Much harder before digital electronics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pic>
        <p:nvPicPr>
          <p:cNvPr id="62466" name="Picture 2"/>
          <p:cNvPicPr>
            <a:picLocks noChangeAspect="1" noChangeArrowheads="1"/>
          </p:cNvPicPr>
          <p:nvPr/>
        </p:nvPicPr>
        <p:blipFill>
          <a:blip r:embed="rId4" cstate="print"/>
          <a:srcRect/>
          <a:stretch>
            <a:fillRect/>
          </a:stretch>
        </p:blipFill>
        <p:spPr bwMode="auto">
          <a:xfrm>
            <a:off x="584725" y="1641296"/>
            <a:ext cx="4621594" cy="2410180"/>
          </a:xfrm>
          <a:prstGeom prst="rect">
            <a:avLst/>
          </a:prstGeom>
          <a:noFill/>
          <a:ln w="9525">
            <a:noFill/>
            <a:miter lim="800000"/>
            <a:headEnd/>
            <a:tailEnd/>
          </a:ln>
        </p:spPr>
      </p:pic>
      <p:pic>
        <p:nvPicPr>
          <p:cNvPr id="7" name="Transi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75367" y="1475470"/>
            <a:ext cx="3225607" cy="2576006"/>
          </a:xfrm>
          <a:prstGeom prst="rect">
            <a:avLst/>
          </a:prstGeom>
        </p:spPr>
      </p:pic>
      <p:sp>
        <p:nvSpPr>
          <p:cNvPr id="8" name="TextBox 7"/>
          <p:cNvSpPr txBox="1"/>
          <p:nvPr/>
        </p:nvSpPr>
        <p:spPr>
          <a:xfrm>
            <a:off x="5356832" y="6329280"/>
            <a:ext cx="3461968" cy="307777"/>
          </a:xfrm>
          <a:prstGeom prst="rect">
            <a:avLst/>
          </a:prstGeom>
          <a:noFill/>
        </p:spPr>
        <p:txBody>
          <a:bodyPr wrap="square" rtlCol="0">
            <a:spAutoFit/>
          </a:bodyPr>
          <a:lstStyle/>
          <a:p>
            <a:pPr algn="r"/>
            <a:r>
              <a:rPr lang="en-US" sz="1400" dirty="0">
                <a:latin typeface="+mn-lt"/>
              </a:rPr>
              <a:t>*animations from Gerry Dugan</a:t>
            </a:r>
          </a:p>
        </p:txBody>
      </p:sp>
    </p:spTree>
    <p:extLst>
      <p:ext uri="{BB962C8B-B14F-4D97-AF65-F5344CB8AC3E}">
        <p14:creationId xmlns:p14="http://schemas.microsoft.com/office/powerpoint/2010/main" val="98567695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90" y="356343"/>
            <a:ext cx="7886700" cy="600164"/>
          </a:xfrm>
        </p:spPr>
        <p:txBody>
          <a:bodyPr/>
          <a:lstStyle/>
          <a:p>
            <a:r>
              <a:rPr lang="en-US" dirty="0"/>
              <a:t>RF Manipulations</a:t>
            </a:r>
          </a:p>
        </p:txBody>
      </p:sp>
      <p:sp>
        <p:nvSpPr>
          <p:cNvPr id="3" name="Content Placeholder 2"/>
          <p:cNvSpPr>
            <a:spLocks noGrp="1"/>
          </p:cNvSpPr>
          <p:nvPr>
            <p:ph idx="1"/>
          </p:nvPr>
        </p:nvSpPr>
        <p:spPr>
          <a:xfrm>
            <a:off x="544746" y="870732"/>
            <a:ext cx="8251825" cy="5987268"/>
          </a:xfrm>
        </p:spPr>
        <p:txBody>
          <a:bodyPr>
            <a:normAutofit/>
          </a:bodyPr>
          <a:lstStyle/>
          <a:p>
            <a:r>
              <a:rPr lang="en-US" sz="1800" dirty="0"/>
              <a:t>As you’ll show in homework, the synchrotron tune (longitudinal oscillations/turn) is generally &lt;&lt;1.</a:t>
            </a:r>
          </a:p>
          <a:p>
            <a:r>
              <a:rPr lang="en-US" sz="1800" dirty="0"/>
              <a:t>That means that if there are multiple RF cavities around the ring, the orbiting particle will see the </a:t>
            </a:r>
            <a:r>
              <a:rPr lang="en-US" sz="1800" i="1" dirty="0"/>
              <a:t>vector sum </a:t>
            </a:r>
            <a:r>
              <a:rPr lang="en-US" sz="1800" dirty="0"/>
              <a:t>of the cavities.</a:t>
            </a:r>
          </a:p>
          <a:p>
            <a:endParaRPr lang="en-US" sz="1800" dirty="0"/>
          </a:p>
          <a:p>
            <a:endParaRPr lang="en-US" sz="1800" dirty="0"/>
          </a:p>
          <a:p>
            <a:endParaRPr lang="en-US" sz="1800" dirty="0"/>
          </a:p>
          <a:p>
            <a:endParaRPr lang="en-US" sz="3200" dirty="0"/>
          </a:p>
          <a:p>
            <a:endParaRPr lang="en-US" sz="1800" dirty="0"/>
          </a:p>
          <a:p>
            <a:endParaRPr lang="en-US" sz="1800" dirty="0"/>
          </a:p>
          <a:p>
            <a:endParaRPr lang="en-US" sz="1800" dirty="0"/>
          </a:p>
          <a:p>
            <a:endParaRPr lang="en-US" sz="1800" dirty="0"/>
          </a:p>
          <a:p>
            <a:r>
              <a:rPr lang="en-US" sz="1800" dirty="0"/>
              <a:t>We will clearly get the maximum energy gain if all phases are the same, so (assuming all voltages are the same)</a:t>
            </a:r>
          </a:p>
        </p:txBody>
      </p:sp>
      <p:sp>
        <p:nvSpPr>
          <p:cNvPr id="7" name="Oval 6"/>
          <p:cNvSpPr/>
          <p:nvPr/>
        </p:nvSpPr>
        <p:spPr>
          <a:xfrm>
            <a:off x="3084421" y="2527921"/>
            <a:ext cx="2347415" cy="24293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44230" y="2186727"/>
            <a:ext cx="723331" cy="369332"/>
          </a:xfrm>
          <a:prstGeom prst="rect">
            <a:avLst/>
          </a:prstGeom>
          <a:noFill/>
        </p:spPr>
        <p:txBody>
          <a:bodyPr wrap="square" rtlCol="0">
            <a:spAutoFit/>
          </a:bodyPr>
          <a:lstStyle/>
          <a:p>
            <a:r>
              <a:rPr lang="en-US" sz="1800" dirty="0">
                <a:solidFill>
                  <a:srgbClr val="C00000"/>
                </a:solidFill>
                <a:latin typeface="+mn-lt"/>
              </a:rPr>
              <a:t>RF1</a:t>
            </a:r>
          </a:p>
        </p:txBody>
      </p:sp>
      <p:sp>
        <p:nvSpPr>
          <p:cNvPr id="9" name="Rectangle 8"/>
          <p:cNvSpPr/>
          <p:nvPr/>
        </p:nvSpPr>
        <p:spPr>
          <a:xfrm>
            <a:off x="4039764" y="2486979"/>
            <a:ext cx="354842" cy="1091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1536326">
            <a:off x="4542023" y="2368392"/>
            <a:ext cx="723331" cy="369332"/>
          </a:xfrm>
          <a:prstGeom prst="rect">
            <a:avLst/>
          </a:prstGeom>
          <a:noFill/>
          <a:ln>
            <a:noFill/>
          </a:ln>
        </p:spPr>
        <p:txBody>
          <a:bodyPr wrap="square" rtlCol="0">
            <a:spAutoFit/>
          </a:bodyPr>
          <a:lstStyle/>
          <a:p>
            <a:r>
              <a:rPr lang="en-US" sz="1800" dirty="0">
                <a:solidFill>
                  <a:srgbClr val="C00000"/>
                </a:solidFill>
                <a:latin typeface="+mn-lt"/>
              </a:rPr>
              <a:t>RF2</a:t>
            </a:r>
          </a:p>
        </p:txBody>
      </p:sp>
      <p:sp>
        <p:nvSpPr>
          <p:cNvPr id="13" name="Rectangle 12"/>
          <p:cNvSpPr/>
          <p:nvPr/>
        </p:nvSpPr>
        <p:spPr>
          <a:xfrm rot="1536326">
            <a:off x="4572724" y="2613593"/>
            <a:ext cx="354842" cy="1091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rot="3094316">
            <a:off x="5024679" y="2803151"/>
            <a:ext cx="723331" cy="409434"/>
            <a:chOff x="3903260" y="2006220"/>
            <a:chExt cx="723331" cy="409434"/>
          </a:xfrm>
        </p:grpSpPr>
        <p:sp>
          <p:nvSpPr>
            <p:cNvPr id="15" name="TextBox 14"/>
            <p:cNvSpPr txBox="1"/>
            <p:nvPr/>
          </p:nvSpPr>
          <p:spPr>
            <a:xfrm>
              <a:off x="3903260" y="2006220"/>
              <a:ext cx="723331" cy="369332"/>
            </a:xfrm>
            <a:prstGeom prst="rect">
              <a:avLst/>
            </a:prstGeom>
            <a:noFill/>
            <a:ln>
              <a:noFill/>
            </a:ln>
          </p:spPr>
          <p:txBody>
            <a:bodyPr wrap="square" rtlCol="0">
              <a:spAutoFit/>
            </a:bodyPr>
            <a:lstStyle/>
            <a:p>
              <a:r>
                <a:rPr lang="en-US" sz="1800" dirty="0">
                  <a:solidFill>
                    <a:srgbClr val="C00000"/>
                  </a:solidFill>
                  <a:latin typeface="+mn-lt"/>
                </a:rPr>
                <a:t>RF3</a:t>
              </a:r>
            </a:p>
          </p:txBody>
        </p:sp>
        <p:sp>
          <p:nvSpPr>
            <p:cNvPr id="16" name="Rectangle 15"/>
            <p:cNvSpPr/>
            <p:nvPr/>
          </p:nvSpPr>
          <p:spPr>
            <a:xfrm>
              <a:off x="3998794" y="2306472"/>
              <a:ext cx="354842" cy="109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rot="5106459">
            <a:off x="5231670" y="3528757"/>
            <a:ext cx="723331" cy="409434"/>
            <a:chOff x="3903260" y="2006220"/>
            <a:chExt cx="723331" cy="409434"/>
          </a:xfrm>
        </p:grpSpPr>
        <p:sp>
          <p:nvSpPr>
            <p:cNvPr id="18" name="TextBox 17"/>
            <p:cNvSpPr txBox="1"/>
            <p:nvPr/>
          </p:nvSpPr>
          <p:spPr>
            <a:xfrm>
              <a:off x="3903260" y="2006220"/>
              <a:ext cx="723331" cy="369332"/>
            </a:xfrm>
            <a:prstGeom prst="rect">
              <a:avLst/>
            </a:prstGeom>
            <a:noFill/>
            <a:ln>
              <a:noFill/>
            </a:ln>
          </p:spPr>
          <p:txBody>
            <a:bodyPr wrap="square" rtlCol="0">
              <a:spAutoFit/>
            </a:bodyPr>
            <a:lstStyle/>
            <a:p>
              <a:r>
                <a:rPr lang="en-US" sz="1800" dirty="0">
                  <a:solidFill>
                    <a:srgbClr val="C00000"/>
                  </a:solidFill>
                  <a:latin typeface="+mn-lt"/>
                </a:rPr>
                <a:t>RF3</a:t>
              </a:r>
            </a:p>
          </p:txBody>
        </p:sp>
        <p:sp>
          <p:nvSpPr>
            <p:cNvPr id="19" name="Rectangle 18"/>
            <p:cNvSpPr/>
            <p:nvPr/>
          </p:nvSpPr>
          <p:spPr>
            <a:xfrm>
              <a:off x="3998794" y="2306472"/>
              <a:ext cx="354842" cy="109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Object 19"/>
          <p:cNvGraphicFramePr>
            <a:graphicFrameLocks noChangeAspect="1"/>
          </p:cNvGraphicFramePr>
          <p:nvPr>
            <p:extLst>
              <p:ext uri="{D42A27DB-BD31-4B8C-83A1-F6EECF244321}">
                <p14:modId xmlns:p14="http://schemas.microsoft.com/office/powerpoint/2010/main" val="1824195873"/>
              </p:ext>
            </p:extLst>
          </p:nvPr>
        </p:nvGraphicFramePr>
        <p:xfrm>
          <a:off x="6232220" y="2551261"/>
          <a:ext cx="1912938" cy="1162050"/>
        </p:xfrm>
        <a:graphic>
          <a:graphicData uri="http://schemas.openxmlformats.org/presentationml/2006/ole">
            <mc:AlternateContent xmlns:mc="http://schemas.openxmlformats.org/markup-compatibility/2006">
              <mc:Choice xmlns:v="urn:schemas-microsoft-com:vml" Requires="v">
                <p:oleObj spid="_x0000_s44074" name="Equation" r:id="rId3" imgW="1130040" imgH="685800" progId="Equation.3">
                  <p:embed/>
                </p:oleObj>
              </mc:Choice>
              <mc:Fallback>
                <p:oleObj name="Equation" r:id="rId3" imgW="1130040" imgH="685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220" y="2551261"/>
                        <a:ext cx="1912938" cy="1162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p:cNvSpPr txBox="1"/>
          <p:nvPr/>
        </p:nvSpPr>
        <p:spPr>
          <a:xfrm>
            <a:off x="6237054" y="3879050"/>
            <a:ext cx="2265528" cy="923330"/>
          </a:xfrm>
          <a:prstGeom prst="rect">
            <a:avLst/>
          </a:prstGeom>
          <a:noFill/>
        </p:spPr>
        <p:txBody>
          <a:bodyPr wrap="square" rtlCol="0">
            <a:spAutoFit/>
          </a:bodyPr>
          <a:lstStyle/>
          <a:p>
            <a:r>
              <a:rPr lang="en-US" sz="1800" i="1" dirty="0" err="1">
                <a:solidFill>
                  <a:srgbClr val="C00000"/>
                </a:solidFill>
                <a:latin typeface="Symbol" pitchFamily="18" charset="2"/>
              </a:rPr>
              <a:t>f</a:t>
            </a:r>
            <a:r>
              <a:rPr lang="en-US" sz="1800" i="1" baseline="-25000" dirty="0" err="1">
                <a:solidFill>
                  <a:srgbClr val="C00000"/>
                </a:solidFill>
                <a:latin typeface="+mn-lt"/>
              </a:rPr>
              <a:t>i</a:t>
            </a:r>
            <a:r>
              <a:rPr lang="en-US" sz="1800" dirty="0">
                <a:solidFill>
                  <a:srgbClr val="C00000"/>
                </a:solidFill>
                <a:latin typeface="+mn-lt"/>
              </a:rPr>
              <a:t> is the phase angle at the arrival of the particle at cavity </a:t>
            </a:r>
            <a:r>
              <a:rPr lang="en-US" sz="1800" i="1" dirty="0" err="1">
                <a:solidFill>
                  <a:srgbClr val="C00000"/>
                </a:solidFill>
                <a:latin typeface="+mn-lt"/>
              </a:rPr>
              <a:t>i</a:t>
            </a:r>
            <a:endParaRPr lang="en-US" sz="1800" i="1" dirty="0">
              <a:solidFill>
                <a:srgbClr val="C00000"/>
              </a:solidFill>
              <a:latin typeface="+mn-lt"/>
            </a:endParaRPr>
          </a:p>
        </p:txBody>
      </p:sp>
      <p:graphicFrame>
        <p:nvGraphicFramePr>
          <p:cNvPr id="63491" name="Object 3"/>
          <p:cNvGraphicFramePr>
            <a:graphicFrameLocks noChangeAspect="1"/>
          </p:cNvGraphicFramePr>
          <p:nvPr>
            <p:extLst>
              <p:ext uri="{D42A27DB-BD31-4B8C-83A1-F6EECF244321}">
                <p14:modId xmlns:p14="http://schemas.microsoft.com/office/powerpoint/2010/main" val="2479261484"/>
              </p:ext>
            </p:extLst>
          </p:nvPr>
        </p:nvGraphicFramePr>
        <p:xfrm>
          <a:off x="3416585" y="5639921"/>
          <a:ext cx="1912348" cy="691016"/>
        </p:xfrm>
        <a:graphic>
          <a:graphicData uri="http://schemas.openxmlformats.org/presentationml/2006/ole">
            <mc:AlternateContent xmlns:mc="http://schemas.openxmlformats.org/markup-compatibility/2006">
              <mc:Choice xmlns:v="urn:schemas-microsoft-com:vml" Requires="v">
                <p:oleObj spid="_x0000_s44075" name="Equation" r:id="rId5" imgW="1091880" imgH="393480" progId="Equation.DSMT4">
                  <p:embed/>
                </p:oleObj>
              </mc:Choice>
              <mc:Fallback>
                <p:oleObj name="Equation" r:id="rId5" imgW="10918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6585" y="5639921"/>
                        <a:ext cx="1912348" cy="691016"/>
                      </a:xfrm>
                      <a:prstGeom prst="rect">
                        <a:avLst/>
                      </a:prstGeom>
                      <a:noFill/>
                      <a:extLst/>
                    </p:spPr>
                  </p:pic>
                </p:oleObj>
              </mc:Fallback>
            </mc:AlternateContent>
          </a:graphicData>
        </a:graphic>
      </p:graphicFrame>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latin typeface="+mn-lt"/>
              </a:rPr>
              <a:t>E. Prebys, Accelerator Fundamentals: Longitudinal Motion</a:t>
            </a: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sp>
        <p:nvSpPr>
          <p:cNvPr id="23" name="Rectangle 22"/>
          <p:cNvSpPr/>
          <p:nvPr/>
        </p:nvSpPr>
        <p:spPr>
          <a:xfrm rot="3146921">
            <a:off x="5021808" y="2967108"/>
            <a:ext cx="354842" cy="1091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5128466">
            <a:off x="5240071" y="3588408"/>
            <a:ext cx="345500" cy="1069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62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773" y="307584"/>
            <a:ext cx="8229600" cy="628207"/>
          </a:xfrm>
        </p:spPr>
        <p:txBody>
          <a:bodyPr/>
          <a:lstStyle/>
          <a:p>
            <a:r>
              <a:rPr lang="en-US" dirty="0"/>
              <a:t>Acceleration in Periodic Structures</a:t>
            </a:r>
          </a:p>
        </p:txBody>
      </p:sp>
      <p:sp>
        <p:nvSpPr>
          <p:cNvPr id="3" name="Content Placeholder 2"/>
          <p:cNvSpPr>
            <a:spLocks noGrp="1"/>
          </p:cNvSpPr>
          <p:nvPr>
            <p:ph idx="1"/>
          </p:nvPr>
        </p:nvSpPr>
        <p:spPr>
          <a:xfrm>
            <a:off x="319411" y="905298"/>
            <a:ext cx="8251825" cy="452775"/>
          </a:xfrm>
        </p:spPr>
        <p:txBody>
          <a:bodyPr>
            <a:noAutofit/>
          </a:bodyPr>
          <a:lstStyle/>
          <a:p>
            <a:r>
              <a:rPr lang="en-US" sz="1600" dirty="0"/>
              <a:t>We consider motion of particles either through a linear structure or in a circular ring</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grpSp>
        <p:nvGrpSpPr>
          <p:cNvPr id="16" name="Group 15"/>
          <p:cNvGrpSpPr/>
          <p:nvPr/>
        </p:nvGrpSpPr>
        <p:grpSpPr>
          <a:xfrm>
            <a:off x="931275" y="1570698"/>
            <a:ext cx="304800" cy="533400"/>
            <a:chOff x="1524000" y="1600200"/>
            <a:chExt cx="304800" cy="533400"/>
          </a:xfrm>
        </p:grpSpPr>
        <p:cxnSp>
          <p:nvCxnSpPr>
            <p:cNvPr id="8" name="Straight Connector 7"/>
            <p:cNvCxnSpPr/>
            <p:nvPr/>
          </p:nvCxnSpPr>
          <p:spPr>
            <a:xfrm>
              <a:off x="1524000" y="1600200"/>
              <a:ext cx="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828800" y="1600200"/>
              <a:ext cx="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524000" y="20574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24000" y="19050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524000" y="17526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524000" y="16002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2379075" y="1570698"/>
            <a:ext cx="304800" cy="533400"/>
            <a:chOff x="1524000" y="1600200"/>
            <a:chExt cx="304800" cy="533400"/>
          </a:xfrm>
        </p:grpSpPr>
        <p:cxnSp>
          <p:nvCxnSpPr>
            <p:cNvPr id="18" name="Straight Connector 17"/>
            <p:cNvCxnSpPr/>
            <p:nvPr/>
          </p:nvCxnSpPr>
          <p:spPr>
            <a:xfrm>
              <a:off x="1524000" y="1600200"/>
              <a:ext cx="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28800" y="1600200"/>
              <a:ext cx="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524000" y="20574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524000" y="19050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524000" y="17526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524000" y="16002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750675" y="1570698"/>
            <a:ext cx="304800" cy="533400"/>
            <a:chOff x="1524000" y="1600200"/>
            <a:chExt cx="304800" cy="533400"/>
          </a:xfrm>
        </p:grpSpPr>
        <p:cxnSp>
          <p:nvCxnSpPr>
            <p:cNvPr id="25" name="Straight Connector 24"/>
            <p:cNvCxnSpPr/>
            <p:nvPr/>
          </p:nvCxnSpPr>
          <p:spPr>
            <a:xfrm>
              <a:off x="1524000" y="1600200"/>
              <a:ext cx="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28800" y="1600200"/>
              <a:ext cx="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524000" y="20574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524000" y="19050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524000" y="17526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524000" y="16002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122275" y="1570698"/>
            <a:ext cx="304800" cy="533400"/>
            <a:chOff x="1524000" y="1600200"/>
            <a:chExt cx="304800" cy="533400"/>
          </a:xfrm>
        </p:grpSpPr>
        <p:cxnSp>
          <p:nvCxnSpPr>
            <p:cNvPr id="32" name="Straight Connector 31"/>
            <p:cNvCxnSpPr/>
            <p:nvPr/>
          </p:nvCxnSpPr>
          <p:spPr>
            <a:xfrm>
              <a:off x="1524000" y="1600200"/>
              <a:ext cx="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828800" y="1600200"/>
              <a:ext cx="0" cy="533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24000" y="20574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524000" y="19050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524000" y="17526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524000" y="160020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38" name="Left Brace 37"/>
          <p:cNvSpPr/>
          <p:nvPr/>
        </p:nvSpPr>
        <p:spPr>
          <a:xfrm rot="16200000">
            <a:off x="1655175" y="1684998"/>
            <a:ext cx="304800" cy="1447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e 38"/>
          <p:cNvSpPr/>
          <p:nvPr/>
        </p:nvSpPr>
        <p:spPr>
          <a:xfrm rot="16200000">
            <a:off x="3102975" y="1684998"/>
            <a:ext cx="304800" cy="1447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p:cNvSpPr/>
          <p:nvPr/>
        </p:nvSpPr>
        <p:spPr>
          <a:xfrm rot="16200000">
            <a:off x="4550775" y="1684998"/>
            <a:ext cx="304800" cy="1447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1" name="Object 40"/>
          <p:cNvGraphicFramePr>
            <a:graphicFrameLocks noChangeAspect="1"/>
          </p:cNvGraphicFramePr>
          <p:nvPr>
            <p:extLst>
              <p:ext uri="{D42A27DB-BD31-4B8C-83A1-F6EECF244321}">
                <p14:modId xmlns:p14="http://schemas.microsoft.com/office/powerpoint/2010/main" val="2137697983"/>
              </p:ext>
            </p:extLst>
          </p:nvPr>
        </p:nvGraphicFramePr>
        <p:xfrm>
          <a:off x="1617075" y="2561298"/>
          <a:ext cx="381000" cy="374650"/>
        </p:xfrm>
        <a:graphic>
          <a:graphicData uri="http://schemas.openxmlformats.org/presentationml/2006/ole">
            <mc:AlternateContent xmlns:mc="http://schemas.openxmlformats.org/markup-compatibility/2006">
              <mc:Choice xmlns:v="urn:schemas-microsoft-com:vml" Requires="v">
                <p:oleObj spid="_x0000_s28814" name="Equation" r:id="rId4" imgW="126720" imgH="139680" progId="Equation.3">
                  <p:embed/>
                </p:oleObj>
              </mc:Choice>
              <mc:Fallback>
                <p:oleObj name="Equation" r:id="rId4" imgW="126720" imgH="139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075" y="2561298"/>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4"/>
          <p:cNvGraphicFramePr>
            <a:graphicFrameLocks noChangeAspect="1"/>
          </p:cNvGraphicFramePr>
          <p:nvPr>
            <p:extLst>
              <p:ext uri="{D42A27DB-BD31-4B8C-83A1-F6EECF244321}">
                <p14:modId xmlns:p14="http://schemas.microsoft.com/office/powerpoint/2010/main" val="589777490"/>
              </p:ext>
            </p:extLst>
          </p:nvPr>
        </p:nvGraphicFramePr>
        <p:xfrm>
          <a:off x="3064875" y="2561298"/>
          <a:ext cx="381000" cy="374650"/>
        </p:xfrm>
        <a:graphic>
          <a:graphicData uri="http://schemas.openxmlformats.org/presentationml/2006/ole">
            <mc:AlternateContent xmlns:mc="http://schemas.openxmlformats.org/markup-compatibility/2006">
              <mc:Choice xmlns:v="urn:schemas-microsoft-com:vml" Requires="v">
                <p:oleObj spid="_x0000_s28815" name="Equation" r:id="rId6" imgW="126720" imgH="139680" progId="Equation.3">
                  <p:embed/>
                </p:oleObj>
              </mc:Choice>
              <mc:Fallback>
                <p:oleObj name="Equation" r:id="rId6" imgW="126720" imgH="139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875" y="2561298"/>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5"/>
          <p:cNvGraphicFramePr>
            <a:graphicFrameLocks noChangeAspect="1"/>
          </p:cNvGraphicFramePr>
          <p:nvPr>
            <p:extLst>
              <p:ext uri="{D42A27DB-BD31-4B8C-83A1-F6EECF244321}">
                <p14:modId xmlns:p14="http://schemas.microsoft.com/office/powerpoint/2010/main" val="2998109558"/>
              </p:ext>
            </p:extLst>
          </p:nvPr>
        </p:nvGraphicFramePr>
        <p:xfrm>
          <a:off x="4512675" y="2561298"/>
          <a:ext cx="381000" cy="374650"/>
        </p:xfrm>
        <a:graphic>
          <a:graphicData uri="http://schemas.openxmlformats.org/presentationml/2006/ole">
            <mc:AlternateContent xmlns:mc="http://schemas.openxmlformats.org/markup-compatibility/2006">
              <mc:Choice xmlns:v="urn:schemas-microsoft-com:vml" Requires="v">
                <p:oleObj spid="_x0000_s28816" name="Equation" r:id="rId7" imgW="126720" imgH="139680" progId="Equation.3">
                  <p:embed/>
                </p:oleObj>
              </mc:Choice>
              <mc:Fallback>
                <p:oleObj name="Equation" r:id="rId7" imgW="126720" imgH="139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675" y="2561298"/>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Oval 43"/>
          <p:cNvSpPr/>
          <p:nvPr/>
        </p:nvSpPr>
        <p:spPr>
          <a:xfrm>
            <a:off x="1083675" y="3043681"/>
            <a:ext cx="1828800" cy="17838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747583" y="3793190"/>
            <a:ext cx="314793" cy="3135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2622665" y="3801933"/>
            <a:ext cx="60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622665" y="4106733"/>
            <a:ext cx="60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698865" y="3801933"/>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851265" y="3801933"/>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003665" y="3801933"/>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156065" y="3801933"/>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2" name="Object 51"/>
          <p:cNvGraphicFramePr>
            <a:graphicFrameLocks noChangeAspect="1"/>
          </p:cNvGraphicFramePr>
          <p:nvPr>
            <p:extLst>
              <p:ext uri="{D42A27DB-BD31-4B8C-83A1-F6EECF244321}">
                <p14:modId xmlns:p14="http://schemas.microsoft.com/office/powerpoint/2010/main" val="340778612"/>
              </p:ext>
            </p:extLst>
          </p:nvPr>
        </p:nvGraphicFramePr>
        <p:xfrm>
          <a:off x="2470265" y="3878133"/>
          <a:ext cx="152400" cy="165100"/>
        </p:xfrm>
        <a:graphic>
          <a:graphicData uri="http://schemas.openxmlformats.org/presentationml/2006/ole">
            <mc:AlternateContent xmlns:mc="http://schemas.openxmlformats.org/markup-compatibility/2006">
              <mc:Choice xmlns:v="urn:schemas-microsoft-com:vml" Requires="v">
                <p:oleObj spid="_x0000_s28817" name="Equation" r:id="rId8" imgW="152280" imgH="164880" progId="Equation.3">
                  <p:embed/>
                </p:oleObj>
              </mc:Choice>
              <mc:Fallback>
                <p:oleObj name="Equation" r:id="rId8" imgW="1522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0265" y="3878133"/>
                        <a:ext cx="1524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5" name="Straight Arrow Connector 54"/>
          <p:cNvCxnSpPr>
            <a:endCxn id="45" idx="0"/>
          </p:cNvCxnSpPr>
          <p:nvPr/>
        </p:nvCxnSpPr>
        <p:spPr>
          <a:xfrm>
            <a:off x="2836275" y="3577081"/>
            <a:ext cx="68705" cy="216109"/>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9223" name="Object 7"/>
          <p:cNvGraphicFramePr>
            <a:graphicFrameLocks noChangeAspect="1"/>
          </p:cNvGraphicFramePr>
          <p:nvPr>
            <p:extLst>
              <p:ext uri="{D42A27DB-BD31-4B8C-83A1-F6EECF244321}">
                <p14:modId xmlns:p14="http://schemas.microsoft.com/office/powerpoint/2010/main" val="109941214"/>
              </p:ext>
            </p:extLst>
          </p:nvPr>
        </p:nvGraphicFramePr>
        <p:xfrm>
          <a:off x="1159875" y="3805681"/>
          <a:ext cx="381000" cy="374650"/>
        </p:xfrm>
        <a:graphic>
          <a:graphicData uri="http://schemas.openxmlformats.org/presentationml/2006/ole">
            <mc:AlternateContent xmlns:mc="http://schemas.openxmlformats.org/markup-compatibility/2006">
              <mc:Choice xmlns:v="urn:schemas-microsoft-com:vml" Requires="v">
                <p:oleObj spid="_x0000_s28818" name="Equation" r:id="rId10" imgW="126720" imgH="139680" progId="Equation.3">
                  <p:embed/>
                </p:oleObj>
              </mc:Choice>
              <mc:Fallback>
                <p:oleObj name="Equation" r:id="rId10" imgW="126720" imgH="139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875" y="3805681"/>
                        <a:ext cx="3810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TextBox 56"/>
          <p:cNvSpPr txBox="1"/>
          <p:nvPr/>
        </p:nvSpPr>
        <p:spPr>
          <a:xfrm>
            <a:off x="4131675" y="3465804"/>
            <a:ext cx="4191000" cy="1200329"/>
          </a:xfrm>
          <a:prstGeom prst="rect">
            <a:avLst/>
          </a:prstGeom>
          <a:noFill/>
        </p:spPr>
        <p:txBody>
          <a:bodyPr wrap="square" rtlCol="0">
            <a:spAutoFit/>
          </a:bodyPr>
          <a:lstStyle/>
          <a:p>
            <a:r>
              <a:rPr lang="en-US" sz="1800" dirty="0">
                <a:solidFill>
                  <a:srgbClr val="C00000"/>
                </a:solidFill>
                <a:latin typeface="+mn-lt"/>
              </a:rPr>
              <a:t>In both cases, we can adjust the RF phases such that a particle of nominal energy arrives at the the same point in the cycle </a:t>
            </a:r>
            <a:r>
              <a:rPr lang="en-US" sz="1800" dirty="0" err="1">
                <a:solidFill>
                  <a:srgbClr val="C00000"/>
                </a:solidFill>
                <a:latin typeface="Symbol" charset="2"/>
                <a:cs typeface="Symbol" charset="2"/>
              </a:rPr>
              <a:t>f</a:t>
            </a:r>
            <a:r>
              <a:rPr lang="en-US" sz="1800" i="1" baseline="-25000" dirty="0" err="1">
                <a:solidFill>
                  <a:srgbClr val="C00000"/>
                </a:solidFill>
                <a:latin typeface="Symbol" charset="2"/>
                <a:cs typeface="Symbol" charset="2"/>
              </a:rPr>
              <a:t>s</a:t>
            </a:r>
            <a:endParaRPr lang="en-US" sz="1800" i="1" baseline="-25000" dirty="0">
              <a:solidFill>
                <a:srgbClr val="C00000"/>
              </a:solidFill>
              <a:latin typeface="Symbol" charset="2"/>
              <a:cs typeface="Symbol" charset="2"/>
            </a:endParaRPr>
          </a:p>
        </p:txBody>
      </p:sp>
      <p:cxnSp>
        <p:nvCxnSpPr>
          <p:cNvPr id="59" name="Straight Arrow Connector 58"/>
          <p:cNvCxnSpPr/>
          <p:nvPr/>
        </p:nvCxnSpPr>
        <p:spPr>
          <a:xfrm>
            <a:off x="626475" y="1799298"/>
            <a:ext cx="5334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224" name="Object 8"/>
          <p:cNvGraphicFramePr>
            <a:graphicFrameLocks noChangeAspect="1"/>
          </p:cNvGraphicFramePr>
          <p:nvPr>
            <p:extLst>
              <p:ext uri="{D42A27DB-BD31-4B8C-83A1-F6EECF244321}">
                <p14:modId xmlns:p14="http://schemas.microsoft.com/office/powerpoint/2010/main" val="3095363778"/>
              </p:ext>
            </p:extLst>
          </p:nvPr>
        </p:nvGraphicFramePr>
        <p:xfrm>
          <a:off x="5806459" y="2104098"/>
          <a:ext cx="2763866" cy="762000"/>
        </p:xfrm>
        <a:graphic>
          <a:graphicData uri="http://schemas.openxmlformats.org/presentationml/2006/ole">
            <mc:AlternateContent xmlns:mc="http://schemas.openxmlformats.org/markup-compatibility/2006">
              <mc:Choice xmlns:v="urn:schemas-microsoft-com:vml" Requires="v">
                <p:oleObj spid="_x0000_s28819" name="Equation" r:id="rId11" imgW="1358640" imgH="419040" progId="Equation.3">
                  <p:embed/>
                </p:oleObj>
              </mc:Choice>
              <mc:Fallback>
                <p:oleObj name="Equation" r:id="rId11" imgW="1358640" imgH="419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459" y="2104098"/>
                        <a:ext cx="2763866"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5" name="Object 9"/>
          <p:cNvGraphicFramePr>
            <a:graphicFrameLocks noChangeAspect="1"/>
          </p:cNvGraphicFramePr>
          <p:nvPr>
            <p:extLst>
              <p:ext uri="{D42A27DB-BD31-4B8C-83A1-F6EECF244321}">
                <p14:modId xmlns:p14="http://schemas.microsoft.com/office/powerpoint/2010/main" val="285708503"/>
              </p:ext>
            </p:extLst>
          </p:nvPr>
        </p:nvGraphicFramePr>
        <p:xfrm>
          <a:off x="626475" y="5026535"/>
          <a:ext cx="3330979" cy="838200"/>
        </p:xfrm>
        <a:graphic>
          <a:graphicData uri="http://schemas.openxmlformats.org/presentationml/2006/ole">
            <mc:AlternateContent xmlns:mc="http://schemas.openxmlformats.org/markup-compatibility/2006">
              <mc:Choice xmlns:v="urn:schemas-microsoft-com:vml" Requires="v">
                <p:oleObj spid="_x0000_s28820" name="Equation" r:id="rId13" imgW="1714320" imgH="482400" progId="Equation.DSMT4">
                  <p:embed/>
                </p:oleObj>
              </mc:Choice>
              <mc:Fallback>
                <p:oleObj name="Equation" r:id="rId13" imgW="1714320" imgH="4824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6475" y="5026535"/>
                        <a:ext cx="3330979"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 name="TextBox 61"/>
          <p:cNvSpPr txBox="1"/>
          <p:nvPr/>
        </p:nvSpPr>
        <p:spPr>
          <a:xfrm>
            <a:off x="6647891" y="1342098"/>
            <a:ext cx="2133600" cy="369332"/>
          </a:xfrm>
          <a:prstGeom prst="rect">
            <a:avLst/>
          </a:prstGeom>
          <a:noFill/>
        </p:spPr>
        <p:txBody>
          <a:bodyPr wrap="square" rtlCol="0">
            <a:spAutoFit/>
          </a:bodyPr>
          <a:lstStyle/>
          <a:p>
            <a:pPr algn="r"/>
            <a:r>
              <a:rPr lang="en-US" sz="1800" dirty="0">
                <a:solidFill>
                  <a:srgbClr val="C00000"/>
                </a:solidFill>
                <a:latin typeface="+mn-lt"/>
              </a:rPr>
              <a:t>Always negative</a:t>
            </a:r>
            <a:endParaRPr lang="en-US" sz="1800" i="1" baseline="-25000" dirty="0">
              <a:solidFill>
                <a:srgbClr val="C00000"/>
              </a:solidFill>
              <a:latin typeface="+mn-lt"/>
            </a:endParaRPr>
          </a:p>
        </p:txBody>
      </p:sp>
      <p:cxnSp>
        <p:nvCxnSpPr>
          <p:cNvPr id="64" name="Straight Arrow Connector 63"/>
          <p:cNvCxnSpPr/>
          <p:nvPr/>
        </p:nvCxnSpPr>
        <p:spPr>
          <a:xfrm>
            <a:off x="7941675" y="1646898"/>
            <a:ext cx="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462536" y="5070624"/>
            <a:ext cx="2895600" cy="646331"/>
          </a:xfrm>
          <a:prstGeom prst="rect">
            <a:avLst/>
          </a:prstGeom>
          <a:noFill/>
        </p:spPr>
        <p:txBody>
          <a:bodyPr wrap="square" rtlCol="0">
            <a:spAutoFit/>
          </a:bodyPr>
          <a:lstStyle/>
          <a:p>
            <a:r>
              <a:rPr lang="en-US" sz="1800" dirty="0">
                <a:solidFill>
                  <a:srgbClr val="C00000"/>
                </a:solidFill>
                <a:latin typeface="+mn-lt"/>
              </a:rPr>
              <a:t>Goes from negative to positive at transition</a:t>
            </a:r>
            <a:endParaRPr lang="en-US" sz="1800" i="1" baseline="-25000" dirty="0">
              <a:solidFill>
                <a:srgbClr val="C00000"/>
              </a:solidFill>
              <a:latin typeface="+mn-lt"/>
            </a:endParaRPr>
          </a:p>
        </p:txBody>
      </p:sp>
      <p:sp>
        <p:nvSpPr>
          <p:cNvPr id="66" name="Freeform 65"/>
          <p:cNvSpPr/>
          <p:nvPr/>
        </p:nvSpPr>
        <p:spPr>
          <a:xfrm>
            <a:off x="3229107" y="5713544"/>
            <a:ext cx="1456693" cy="500418"/>
          </a:xfrm>
          <a:custGeom>
            <a:avLst/>
            <a:gdLst>
              <a:gd name="connsiteX0" fmla="*/ 1114567 w 1114567"/>
              <a:gd name="connsiteY0" fmla="*/ 81887 h 500418"/>
              <a:gd name="connsiteX1" fmla="*/ 841611 w 1114567"/>
              <a:gd name="connsiteY1" fmla="*/ 300251 h 500418"/>
              <a:gd name="connsiteX2" fmla="*/ 118280 w 1114567"/>
              <a:gd name="connsiteY2" fmla="*/ 450376 h 500418"/>
              <a:gd name="connsiteX3" fmla="*/ 131928 w 1114567"/>
              <a:gd name="connsiteY3" fmla="*/ 0 h 500418"/>
            </a:gdLst>
            <a:ahLst/>
            <a:cxnLst>
              <a:cxn ang="0">
                <a:pos x="connsiteX0" y="connsiteY0"/>
              </a:cxn>
              <a:cxn ang="0">
                <a:pos x="connsiteX1" y="connsiteY1"/>
              </a:cxn>
              <a:cxn ang="0">
                <a:pos x="connsiteX2" y="connsiteY2"/>
              </a:cxn>
              <a:cxn ang="0">
                <a:pos x="connsiteX3" y="connsiteY3"/>
              </a:cxn>
            </a:cxnLst>
            <a:rect l="l" t="t" r="r" b="b"/>
            <a:pathLst>
              <a:path w="1114567" h="500418">
                <a:moveTo>
                  <a:pt x="1114567" y="81887"/>
                </a:moveTo>
                <a:cubicBezTo>
                  <a:pt x="1061113" y="160361"/>
                  <a:pt x="1007659" y="238836"/>
                  <a:pt x="841611" y="300251"/>
                </a:cubicBezTo>
                <a:cubicBezTo>
                  <a:pt x="675563" y="361666"/>
                  <a:pt x="236560" y="500418"/>
                  <a:pt x="118280" y="450376"/>
                </a:cubicBezTo>
                <a:cubicBezTo>
                  <a:pt x="0" y="400334"/>
                  <a:pt x="65964" y="200167"/>
                  <a:pt x="131928" y="0"/>
                </a:cubicBezTo>
              </a:path>
            </a:pathLst>
          </a:cu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77649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05" y="450232"/>
            <a:ext cx="9041495" cy="543739"/>
          </a:xfrm>
        </p:spPr>
        <p:txBody>
          <a:bodyPr>
            <a:normAutofit fontScale="90000"/>
          </a:bodyPr>
          <a:lstStyle/>
          <a:p>
            <a:r>
              <a:rPr lang="en-US" sz="3200" dirty="0"/>
              <a:t>Do we always want the maximum acceleration?</a:t>
            </a:r>
          </a:p>
        </p:txBody>
      </p:sp>
      <p:sp>
        <p:nvSpPr>
          <p:cNvPr id="3" name="Content Placeholder 2"/>
          <p:cNvSpPr>
            <a:spLocks noGrp="1"/>
          </p:cNvSpPr>
          <p:nvPr>
            <p:ph idx="1"/>
          </p:nvPr>
        </p:nvSpPr>
        <p:spPr>
          <a:xfrm>
            <a:off x="514019" y="966747"/>
            <a:ext cx="8251825" cy="4702826"/>
          </a:xfrm>
        </p:spPr>
        <p:txBody>
          <a:bodyPr/>
          <a:lstStyle/>
          <a:p>
            <a:r>
              <a:rPr lang="en-US" sz="1600" dirty="0"/>
              <a:t>As we’ll see, there are times when we want to change the amplitude of the RF quickly.</a:t>
            </a:r>
          </a:p>
          <a:p>
            <a:r>
              <a:rPr lang="en-US" sz="1600" dirty="0"/>
              <a:t>Because cavities represent stored energy, changing their amplitude quickly can be difficult. </a:t>
            </a:r>
          </a:p>
          <a:p>
            <a:r>
              <a:rPr lang="en-US" sz="1600" dirty="0"/>
              <a:t>Much quicker to change phase</a:t>
            </a:r>
          </a:p>
          <a:p>
            <a:r>
              <a:rPr lang="en-US" sz="1600" dirty="0"/>
              <a:t>Standard technique is to divide RF cavities into two groups and adjust the relative phase. In the simplest case, we put half the RF cavities into group “A” and half into group “B”.  We can adjust the phases of these cavities relative to our nominal synchronous phase as</a:t>
            </a:r>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So</a:t>
            </a:r>
          </a:p>
        </p:txBody>
      </p:sp>
      <p:graphicFrame>
        <p:nvGraphicFramePr>
          <p:cNvPr id="7" name="Object 6"/>
          <p:cNvGraphicFramePr>
            <a:graphicFrameLocks noChangeAspect="1"/>
          </p:cNvGraphicFramePr>
          <p:nvPr>
            <p:extLst>
              <p:ext uri="{D42A27DB-BD31-4B8C-83A1-F6EECF244321}">
                <p14:modId xmlns:p14="http://schemas.microsoft.com/office/powerpoint/2010/main" val="3802936375"/>
              </p:ext>
            </p:extLst>
          </p:nvPr>
        </p:nvGraphicFramePr>
        <p:xfrm>
          <a:off x="1612338" y="3244258"/>
          <a:ext cx="6242050" cy="1941513"/>
        </p:xfrm>
        <a:graphic>
          <a:graphicData uri="http://schemas.openxmlformats.org/presentationml/2006/ole">
            <mc:AlternateContent xmlns:mc="http://schemas.openxmlformats.org/markup-compatibility/2006">
              <mc:Choice xmlns:v="urn:schemas-microsoft-com:vml" Requires="v">
                <p:oleObj spid="_x0000_s45098" name="Equation" r:id="rId3" imgW="4165560" imgH="1295280" progId="Equation.3">
                  <p:embed/>
                </p:oleObj>
              </mc:Choice>
              <mc:Fallback>
                <p:oleObj name="Equation" r:id="rId3" imgW="4165560" imgH="1295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338" y="3244258"/>
                        <a:ext cx="6242050" cy="194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3"/>
          <p:cNvGraphicFramePr>
            <a:graphicFrameLocks noChangeAspect="1"/>
          </p:cNvGraphicFramePr>
          <p:nvPr>
            <p:extLst>
              <p:ext uri="{D42A27DB-BD31-4B8C-83A1-F6EECF244321}">
                <p14:modId xmlns:p14="http://schemas.microsoft.com/office/powerpoint/2010/main" val="17414813"/>
              </p:ext>
            </p:extLst>
          </p:nvPr>
        </p:nvGraphicFramePr>
        <p:xfrm>
          <a:off x="2696293" y="5415744"/>
          <a:ext cx="1770063" cy="952500"/>
        </p:xfrm>
        <a:graphic>
          <a:graphicData uri="http://schemas.openxmlformats.org/presentationml/2006/ole">
            <mc:AlternateContent xmlns:mc="http://schemas.openxmlformats.org/markup-compatibility/2006">
              <mc:Choice xmlns:v="urn:schemas-microsoft-com:vml" Requires="v">
                <p:oleObj spid="_x0000_s45099" name="Equation" r:id="rId5" imgW="1180800" imgH="634680" progId="Equation.DSMT4">
                  <p:embed/>
                </p:oleObj>
              </mc:Choice>
              <mc:Fallback>
                <p:oleObj name="Equation" r:id="rId5" imgW="1180800" imgH="6346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6293" y="5415744"/>
                        <a:ext cx="1770063" cy="952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500859" y="5640092"/>
            <a:ext cx="2353529" cy="369332"/>
          </a:xfrm>
          <a:prstGeom prst="rect">
            <a:avLst/>
          </a:prstGeom>
          <a:noFill/>
          <a:ln>
            <a:solidFill>
              <a:schemeClr val="tx1"/>
            </a:solidFill>
          </a:ln>
        </p:spPr>
        <p:txBody>
          <a:bodyPr wrap="none" rtlCol="0">
            <a:spAutoFit/>
          </a:bodyPr>
          <a:lstStyle/>
          <a:p>
            <a:r>
              <a:rPr lang="en-US" sz="1800" dirty="0">
                <a:solidFill>
                  <a:srgbClr val="C00000"/>
                </a:solidFill>
                <a:latin typeface="+mn-lt"/>
              </a:rPr>
              <a:t>Like “turning RF off”</a:t>
            </a:r>
          </a:p>
        </p:txBody>
      </p:sp>
      <p:cxnSp>
        <p:nvCxnSpPr>
          <p:cNvPr id="11" name="Straight Arrow Connector 10"/>
          <p:cNvCxnSpPr>
            <a:stCxn id="9" idx="1"/>
          </p:cNvCxnSpPr>
          <p:nvPr/>
        </p:nvCxnSpPr>
        <p:spPr>
          <a:xfrm flipH="1">
            <a:off x="4449980" y="5824758"/>
            <a:ext cx="1050879" cy="22476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latin typeface="+mn-lt"/>
              </a:rPr>
              <a:t>E. Prebys, Accelerator Fundamentals: Longitudinal Motion</a:t>
            </a: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spTree>
    <p:extLst>
      <p:ext uri="{BB962C8B-B14F-4D97-AF65-F5344CB8AC3E}">
        <p14:creationId xmlns:p14="http://schemas.microsoft.com/office/powerpoint/2010/main" val="2423520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173" y="337914"/>
            <a:ext cx="7886700" cy="600164"/>
          </a:xfrm>
        </p:spPr>
        <p:txBody>
          <a:bodyPr/>
          <a:lstStyle/>
          <a:p>
            <a:r>
              <a:rPr lang="en-US" dirty="0"/>
              <a:t>Adiabatic Capture*</a:t>
            </a:r>
          </a:p>
        </p:txBody>
      </p:sp>
      <p:sp>
        <p:nvSpPr>
          <p:cNvPr id="3" name="Content Placeholder 2"/>
          <p:cNvSpPr>
            <a:spLocks noGrp="1"/>
          </p:cNvSpPr>
          <p:nvPr>
            <p:ph idx="1"/>
          </p:nvPr>
        </p:nvSpPr>
        <p:spPr>
          <a:xfrm>
            <a:off x="525840" y="850069"/>
            <a:ext cx="7886700" cy="5160131"/>
          </a:xfrm>
        </p:spPr>
        <p:txBody>
          <a:bodyPr/>
          <a:lstStyle/>
          <a:p>
            <a:r>
              <a:rPr lang="en-US" sz="1600" dirty="0"/>
              <a:t>We initially capture the beam by raising the RF voltage “adiabatically” (over many synchrotron oscillations).  This insures that the longitudinal phase space stays matched to the RF bucket</a:t>
            </a:r>
          </a:p>
          <a:p>
            <a:endParaRPr lang="en-US" sz="1600" dirty="0"/>
          </a:p>
          <a:p>
            <a:endParaRPr lang="en-US" sz="2400" dirty="0"/>
          </a:p>
          <a:p>
            <a:endParaRPr lang="en-US" sz="1600" dirty="0"/>
          </a:p>
          <a:p>
            <a:pPr marL="0" indent="0">
              <a:buNone/>
            </a:pPr>
            <a:endParaRPr lang="en-US" sz="2000" dirty="0"/>
          </a:p>
          <a:p>
            <a:endParaRPr lang="en-US" sz="1050" dirty="0"/>
          </a:p>
          <a:p>
            <a:r>
              <a:rPr lang="en-US" sz="1600" dirty="0"/>
              <a:t>If instead we simply turn the RF on, the beam will “filament”.</a:t>
            </a:r>
          </a:p>
          <a:p>
            <a:endParaRPr lang="en-US" sz="1600" dirty="0"/>
          </a:p>
          <a:p>
            <a:endParaRPr lang="en-US" sz="1600" dirty="0"/>
          </a:p>
          <a:p>
            <a:endParaRPr lang="en-US" sz="1600" dirty="0"/>
          </a:p>
          <a:p>
            <a:endParaRPr lang="en-US" sz="1600" dirty="0"/>
          </a:p>
          <a:p>
            <a:endParaRPr lang="en-US" sz="2400" dirty="0"/>
          </a:p>
          <a:p>
            <a:endParaRPr lang="en-US" sz="16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pic>
        <p:nvPicPr>
          <p:cNvPr id="7" name="h4_op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501344" y="1548448"/>
            <a:ext cx="2278418" cy="1708814"/>
          </a:xfrm>
          <a:prstGeom prst="rect">
            <a:avLst/>
          </a:prstGeom>
        </p:spPr>
      </p:pic>
      <p:pic>
        <p:nvPicPr>
          <p:cNvPr id="9" name="zh4_opt.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190245" y="1548448"/>
            <a:ext cx="2326375" cy="1744781"/>
          </a:xfrm>
          <a:prstGeom prst="rect">
            <a:avLst/>
          </a:prstGeom>
        </p:spPr>
      </p:pic>
      <p:pic>
        <p:nvPicPr>
          <p:cNvPr id="10" name="h4_noramp.mp4">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1776202" y="3811949"/>
            <a:ext cx="2209180" cy="1656884"/>
          </a:xfrm>
          <a:prstGeom prst="rect">
            <a:avLst/>
          </a:prstGeom>
        </p:spPr>
      </p:pic>
      <p:pic>
        <p:nvPicPr>
          <p:cNvPr id="11" name="zh4_noramp.mp4">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0"/>
          <a:stretch>
            <a:fillRect/>
          </a:stretch>
        </p:blipFill>
        <p:spPr>
          <a:xfrm>
            <a:off x="5359898" y="3768049"/>
            <a:ext cx="2168569" cy="1626427"/>
          </a:xfrm>
          <a:prstGeom prst="rect">
            <a:avLst/>
          </a:prstGeom>
        </p:spPr>
      </p:pic>
      <p:sp>
        <p:nvSpPr>
          <p:cNvPr id="12" name="TextBox 11"/>
          <p:cNvSpPr txBox="1"/>
          <p:nvPr/>
        </p:nvSpPr>
        <p:spPr>
          <a:xfrm>
            <a:off x="2105655" y="3168731"/>
            <a:ext cx="1938539" cy="369332"/>
          </a:xfrm>
          <a:prstGeom prst="rect">
            <a:avLst/>
          </a:prstGeom>
          <a:noFill/>
        </p:spPr>
        <p:txBody>
          <a:bodyPr wrap="square" rtlCol="0">
            <a:spAutoFit/>
          </a:bodyPr>
          <a:lstStyle/>
          <a:p>
            <a:pPr algn="r"/>
            <a:r>
              <a:rPr lang="en-US" sz="1800" dirty="0">
                <a:latin typeface="+mn-lt"/>
              </a:rPr>
              <a:t>z [m]</a:t>
            </a:r>
          </a:p>
        </p:txBody>
      </p:sp>
      <p:sp>
        <p:nvSpPr>
          <p:cNvPr id="15" name="TextBox 14"/>
          <p:cNvSpPr txBox="1"/>
          <p:nvPr/>
        </p:nvSpPr>
        <p:spPr>
          <a:xfrm>
            <a:off x="2210667" y="5327909"/>
            <a:ext cx="1938539" cy="369332"/>
          </a:xfrm>
          <a:prstGeom prst="rect">
            <a:avLst/>
          </a:prstGeom>
          <a:noFill/>
        </p:spPr>
        <p:txBody>
          <a:bodyPr wrap="square" rtlCol="0">
            <a:spAutoFit/>
          </a:bodyPr>
          <a:lstStyle/>
          <a:p>
            <a:pPr algn="r"/>
            <a:r>
              <a:rPr lang="en-US" sz="1800" dirty="0">
                <a:latin typeface="+mn-lt"/>
              </a:rPr>
              <a:t>z [m]</a:t>
            </a:r>
          </a:p>
        </p:txBody>
      </p:sp>
      <p:sp>
        <p:nvSpPr>
          <p:cNvPr id="16" name="TextBox 15"/>
          <p:cNvSpPr txBox="1"/>
          <p:nvPr/>
        </p:nvSpPr>
        <p:spPr>
          <a:xfrm>
            <a:off x="5578081" y="3171408"/>
            <a:ext cx="1938539" cy="369332"/>
          </a:xfrm>
          <a:prstGeom prst="rect">
            <a:avLst/>
          </a:prstGeom>
          <a:noFill/>
        </p:spPr>
        <p:txBody>
          <a:bodyPr wrap="square" rtlCol="0">
            <a:spAutoFit/>
          </a:bodyPr>
          <a:lstStyle/>
          <a:p>
            <a:pPr algn="r"/>
            <a:r>
              <a:rPr lang="en-US" sz="1800" dirty="0">
                <a:latin typeface="+mn-lt"/>
              </a:rPr>
              <a:t>z [m]</a:t>
            </a:r>
          </a:p>
        </p:txBody>
      </p:sp>
      <p:sp>
        <p:nvSpPr>
          <p:cNvPr id="17" name="TextBox 16"/>
          <p:cNvSpPr txBox="1"/>
          <p:nvPr/>
        </p:nvSpPr>
        <p:spPr>
          <a:xfrm>
            <a:off x="5878245" y="5283885"/>
            <a:ext cx="1938539" cy="369332"/>
          </a:xfrm>
          <a:prstGeom prst="rect">
            <a:avLst/>
          </a:prstGeom>
          <a:noFill/>
        </p:spPr>
        <p:txBody>
          <a:bodyPr wrap="square" rtlCol="0">
            <a:spAutoFit/>
          </a:bodyPr>
          <a:lstStyle/>
          <a:p>
            <a:pPr algn="r"/>
            <a:r>
              <a:rPr lang="en-US" sz="1800" dirty="0">
                <a:latin typeface="+mn-lt"/>
              </a:rPr>
              <a:t>z [m]</a:t>
            </a:r>
          </a:p>
        </p:txBody>
      </p:sp>
      <p:sp>
        <p:nvSpPr>
          <p:cNvPr id="18" name="TextBox 17"/>
          <p:cNvSpPr txBox="1"/>
          <p:nvPr/>
        </p:nvSpPr>
        <p:spPr>
          <a:xfrm rot="16200000">
            <a:off x="345375" y="2383940"/>
            <a:ext cx="1938539" cy="369332"/>
          </a:xfrm>
          <a:prstGeom prst="rect">
            <a:avLst/>
          </a:prstGeom>
          <a:noFill/>
        </p:spPr>
        <p:txBody>
          <a:bodyPr wrap="square" rtlCol="0">
            <a:spAutoFit/>
          </a:bodyPr>
          <a:lstStyle/>
          <a:p>
            <a:pPr algn="ctr"/>
            <a:r>
              <a:rPr lang="en-US" sz="1800" dirty="0" err="1">
                <a:latin typeface="+mn-lt"/>
              </a:rPr>
              <a:t>dp</a:t>
            </a:r>
            <a:r>
              <a:rPr lang="en-US" sz="1800" dirty="0">
                <a:latin typeface="+mn-lt"/>
              </a:rPr>
              <a:t>/p</a:t>
            </a:r>
          </a:p>
        </p:txBody>
      </p:sp>
      <p:sp>
        <p:nvSpPr>
          <p:cNvPr id="19" name="TextBox 18"/>
          <p:cNvSpPr txBox="1"/>
          <p:nvPr/>
        </p:nvSpPr>
        <p:spPr>
          <a:xfrm rot="16200000">
            <a:off x="368266" y="4501575"/>
            <a:ext cx="1938539" cy="369332"/>
          </a:xfrm>
          <a:prstGeom prst="rect">
            <a:avLst/>
          </a:prstGeom>
          <a:noFill/>
        </p:spPr>
        <p:txBody>
          <a:bodyPr wrap="square" rtlCol="0">
            <a:spAutoFit/>
          </a:bodyPr>
          <a:lstStyle/>
          <a:p>
            <a:pPr algn="ctr"/>
            <a:r>
              <a:rPr lang="en-US" sz="1800" dirty="0" err="1">
                <a:latin typeface="+mn-lt"/>
              </a:rPr>
              <a:t>dp</a:t>
            </a:r>
            <a:r>
              <a:rPr lang="en-US" sz="1800" dirty="0">
                <a:latin typeface="+mn-lt"/>
              </a:rPr>
              <a:t>/p</a:t>
            </a:r>
          </a:p>
        </p:txBody>
      </p:sp>
      <p:sp>
        <p:nvSpPr>
          <p:cNvPr id="13" name="Rectangle 12"/>
          <p:cNvSpPr/>
          <p:nvPr/>
        </p:nvSpPr>
        <p:spPr>
          <a:xfrm>
            <a:off x="3676953" y="5808747"/>
            <a:ext cx="5340047" cy="276999"/>
          </a:xfrm>
          <a:prstGeom prst="rect">
            <a:avLst/>
          </a:prstGeom>
        </p:spPr>
        <p:txBody>
          <a:bodyPr wrap="square">
            <a:spAutoFit/>
          </a:bodyPr>
          <a:lstStyle/>
          <a:p>
            <a:pPr marL="0" indent="0">
              <a:buNone/>
            </a:pPr>
            <a:r>
              <a:rPr lang="en-US" sz="1200" dirty="0"/>
              <a:t>(*</a:t>
            </a:r>
            <a:r>
              <a:rPr lang="en-US" sz="1200" dirty="0" err="1"/>
              <a:t>Synergia</a:t>
            </a:r>
            <a:r>
              <a:rPr lang="en-US" sz="1200" dirty="0"/>
              <a:t> simulations: IOTA ring, protons, K=2.5 MeV, </a:t>
            </a:r>
            <a:r>
              <a:rPr lang="en-US" sz="1200" dirty="0">
                <a:latin typeface="Symbol" charset="2"/>
                <a:cs typeface="Symbol" charset="2"/>
              </a:rPr>
              <a:t>t</a:t>
            </a:r>
            <a:r>
              <a:rPr lang="en-US" sz="1200" dirty="0"/>
              <a:t>=1.77 </a:t>
            </a:r>
            <a:r>
              <a:rPr lang="en-US" sz="1200" dirty="0" err="1">
                <a:latin typeface="Symbol" charset="2"/>
                <a:cs typeface="Symbol" charset="2"/>
              </a:rPr>
              <a:t>m</a:t>
            </a:r>
            <a:r>
              <a:rPr lang="en-US" sz="1200" dirty="0" err="1"/>
              <a:t>sec</a:t>
            </a:r>
            <a:r>
              <a:rPr lang="en-US" sz="1200" dirty="0"/>
              <a:t>, h=4, </a:t>
            </a:r>
            <a:r>
              <a:rPr lang="en-US" sz="1200" dirty="0" err="1"/>
              <a:t>V</a:t>
            </a:r>
            <a:r>
              <a:rPr lang="en-US" sz="1200" baseline="-25000" dirty="0" err="1"/>
              <a:t>max</a:t>
            </a:r>
            <a:r>
              <a:rPr lang="en-US" sz="1200" dirty="0"/>
              <a:t>=1kV)</a:t>
            </a:r>
          </a:p>
        </p:txBody>
      </p:sp>
    </p:spTree>
    <p:extLst>
      <p:ext uri="{BB962C8B-B14F-4D97-AF65-F5344CB8AC3E}">
        <p14:creationId xmlns:p14="http://schemas.microsoft.com/office/powerpoint/2010/main" val="344363993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0"/>
                                        </p:tgtEl>
                                      </p:cBhvr>
                                    </p:cmd>
                                  </p:childTnLst>
                                </p:cTn>
                              </p:par>
                            </p:childTnLst>
                          </p:cTn>
                        </p:par>
                      </p:childTnLst>
                    </p:cTn>
                  </p:par>
                </p:childTnLst>
              </p:cTn>
              <p:nextCondLst>
                <p:cond evt="onClick" delay="0">
                  <p:tgtEl>
                    <p:spTgt spid="10"/>
                  </p:tgtEl>
                </p:cond>
              </p:nextCondLst>
            </p:seq>
            <p:video>
              <p:cMediaNode vol="80000">
                <p:cTn id="19" fill="hold" display="0">
                  <p:stCondLst>
                    <p:cond delay="indefinite"/>
                  </p:stCondLst>
                </p:cTn>
                <p:tgtEl>
                  <p:spTgt spid="10"/>
                </p:tgtEl>
              </p:cMediaNode>
            </p:vide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1"/>
                                        </p:tgtEl>
                                      </p:cBhvr>
                                    </p:cmd>
                                  </p:childTnLst>
                                </p:cTn>
                              </p:par>
                            </p:childTnLst>
                          </p:cTn>
                        </p:par>
                      </p:childTnLst>
                    </p:cTn>
                  </p:par>
                </p:childTnLst>
              </p:cTn>
              <p:nextCondLst>
                <p:cond evt="onClick" delay="0">
                  <p:tgtEl>
                    <p:spTgt spid="11"/>
                  </p:tgtEl>
                </p:cond>
              </p:nextCondLst>
            </p:seq>
            <p:video>
              <p:cMediaNode vol="80000">
                <p:cTn id="25" fill="hold" display="0">
                  <p:stCondLst>
                    <p:cond delay="indefinite"/>
                  </p:stCondLst>
                </p:cTn>
                <p:tgtEl>
                  <p:spTgt spid="1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6259" y="946265"/>
            <a:ext cx="8251825" cy="5413740"/>
          </a:xfrm>
        </p:spPr>
        <p:txBody>
          <a:bodyPr>
            <a:normAutofit/>
          </a:bodyPr>
          <a:lstStyle/>
          <a:p>
            <a:r>
              <a:rPr lang="en-US" sz="2000" dirty="0"/>
              <a:t>We can adiabatically capture beam by increasing the RF voltage with no accelerating phase</a:t>
            </a:r>
          </a:p>
          <a:p>
            <a:endParaRPr lang="en-US" sz="2000" dirty="0"/>
          </a:p>
          <a:p>
            <a:endParaRPr lang="en-US" sz="3600" dirty="0"/>
          </a:p>
          <a:p>
            <a:endParaRPr lang="en-US" sz="2000" dirty="0"/>
          </a:p>
          <a:p>
            <a:pPr marL="0" indent="0">
              <a:buNone/>
            </a:pPr>
            <a:endParaRPr lang="en-US" sz="2000" dirty="0"/>
          </a:p>
          <a:p>
            <a:endParaRPr lang="en-US" sz="2000" dirty="0"/>
          </a:p>
          <a:p>
            <a:r>
              <a:rPr lang="en-US" sz="2000" dirty="0"/>
              <a:t>As we accelerate beam, </a:t>
            </a:r>
            <a:r>
              <a:rPr lang="en-US" sz="2000" dirty="0" err="1">
                <a:latin typeface="Symbol" pitchFamily="18" charset="2"/>
              </a:rPr>
              <a:t>D</a:t>
            </a:r>
            <a:r>
              <a:rPr lang="en-US" sz="2000" dirty="0" err="1"/>
              <a:t>t</a:t>
            </a:r>
            <a:r>
              <a:rPr lang="en-US" sz="2000" dirty="0"/>
              <a:t> decreases. Recall</a:t>
            </a:r>
          </a:p>
          <a:p>
            <a:pPr>
              <a:buNone/>
            </a:pPr>
            <a:endParaRPr lang="en-US" sz="1800" dirty="0"/>
          </a:p>
          <a:p>
            <a:endParaRPr lang="en-US" sz="2000" dirty="0"/>
          </a:p>
          <a:p>
            <a:endParaRPr lang="en-US" sz="2000" dirty="0"/>
          </a:p>
          <a:p>
            <a:endParaRPr lang="en-US" sz="2000" dirty="0"/>
          </a:p>
          <a:p>
            <a:endParaRPr lang="en-US" sz="2000" dirty="0"/>
          </a:p>
          <a:p>
            <a:r>
              <a:rPr lang="en-US" sz="2000" dirty="0"/>
              <a:t>So as beam accelerates, bunches get narrower</a:t>
            </a:r>
          </a:p>
        </p:txBody>
      </p:sp>
      <p:pic>
        <p:nvPicPr>
          <p:cNvPr id="7" name="Picture 6" descr="image0.jpg"/>
          <p:cNvPicPr>
            <a:picLocks noChangeAspect="1"/>
          </p:cNvPicPr>
          <p:nvPr/>
        </p:nvPicPr>
        <p:blipFill>
          <a:blip r:embed="rId3" cstate="print"/>
          <a:srcRect b="69021"/>
          <a:stretch>
            <a:fillRect/>
          </a:stretch>
        </p:blipFill>
        <p:spPr>
          <a:xfrm rot="60000">
            <a:off x="3505855" y="1435058"/>
            <a:ext cx="3691973" cy="1974079"/>
          </a:xfrm>
          <a:prstGeom prst="rect">
            <a:avLst/>
          </a:prstGeom>
        </p:spPr>
      </p:pic>
      <p:sp>
        <p:nvSpPr>
          <p:cNvPr id="2" name="Title 1"/>
          <p:cNvSpPr>
            <a:spLocks noGrp="1"/>
          </p:cNvSpPr>
          <p:nvPr>
            <p:ph type="title"/>
          </p:nvPr>
        </p:nvSpPr>
        <p:spPr>
          <a:xfrm>
            <a:off x="243839" y="356342"/>
            <a:ext cx="7886700" cy="600164"/>
          </a:xfrm>
        </p:spPr>
        <p:txBody>
          <a:bodyPr/>
          <a:lstStyle/>
          <a:p>
            <a:r>
              <a:rPr lang="en-US" dirty="0"/>
              <a:t>Capture and Acceleration</a:t>
            </a:r>
          </a:p>
        </p:txBody>
      </p:sp>
      <p:graphicFrame>
        <p:nvGraphicFramePr>
          <p:cNvPr id="66562" name="Object 2"/>
          <p:cNvGraphicFramePr>
            <a:graphicFrameLocks noChangeAspect="1"/>
          </p:cNvGraphicFramePr>
          <p:nvPr>
            <p:extLst>
              <p:ext uri="{D42A27DB-BD31-4B8C-83A1-F6EECF244321}">
                <p14:modId xmlns:p14="http://schemas.microsoft.com/office/powerpoint/2010/main" val="1727360445"/>
              </p:ext>
            </p:extLst>
          </p:nvPr>
        </p:nvGraphicFramePr>
        <p:xfrm>
          <a:off x="5878836" y="3660516"/>
          <a:ext cx="2858025" cy="637871"/>
        </p:xfrm>
        <a:graphic>
          <a:graphicData uri="http://schemas.openxmlformats.org/presentationml/2006/ole">
            <mc:AlternateContent xmlns:mc="http://schemas.openxmlformats.org/markup-compatibility/2006">
              <mc:Choice xmlns:v="urn:schemas-microsoft-com:vml" Requires="v">
                <p:oleObj spid="_x0000_s46122" name="Equation" r:id="rId4" imgW="2108200" imgH="469900" progId="Equation.DSMT4">
                  <p:embed/>
                </p:oleObj>
              </mc:Choice>
              <mc:Fallback>
                <p:oleObj name="Equation" r:id="rId4" imgW="2108200" imgH="469900" progId="Equation.DSMT4">
                  <p:embed/>
                  <p:pic>
                    <p:nvPicPr>
                      <p:cNvPr id="0" name=""/>
                      <p:cNvPicPr>
                        <a:picLocks noChangeAspect="1" noChangeArrowheads="1"/>
                      </p:cNvPicPr>
                      <p:nvPr/>
                    </p:nvPicPr>
                    <p:blipFill>
                      <a:blip r:embed="rId5"/>
                      <a:srcRect/>
                      <a:stretch>
                        <a:fillRect/>
                      </a:stretch>
                    </p:blipFill>
                    <p:spPr bwMode="auto">
                      <a:xfrm>
                        <a:off x="5878836" y="3660516"/>
                        <a:ext cx="2858025" cy="637871"/>
                      </a:xfrm>
                      <a:prstGeom prst="rect">
                        <a:avLst/>
                      </a:prstGeom>
                      <a:noFill/>
                      <a:ln>
                        <a:noFill/>
                      </a:ln>
                      <a:effectLst/>
                      <a:extLst/>
                    </p:spPr>
                  </p:pic>
                </p:oleObj>
              </mc:Fallback>
            </mc:AlternateContent>
          </a:graphicData>
        </a:graphic>
      </p:graphicFrame>
      <p:graphicFrame>
        <p:nvGraphicFramePr>
          <p:cNvPr id="66563" name="Object 3"/>
          <p:cNvGraphicFramePr>
            <a:graphicFrameLocks noChangeAspect="1"/>
          </p:cNvGraphicFramePr>
          <p:nvPr>
            <p:extLst>
              <p:ext uri="{D42A27DB-BD31-4B8C-83A1-F6EECF244321}">
                <p14:modId xmlns:p14="http://schemas.microsoft.com/office/powerpoint/2010/main" val="2677418962"/>
              </p:ext>
            </p:extLst>
          </p:nvPr>
        </p:nvGraphicFramePr>
        <p:xfrm>
          <a:off x="2024231" y="4255976"/>
          <a:ext cx="3429000" cy="1581503"/>
        </p:xfrm>
        <a:graphic>
          <a:graphicData uri="http://schemas.openxmlformats.org/presentationml/2006/ole">
            <mc:AlternateContent xmlns:mc="http://schemas.openxmlformats.org/markup-compatibility/2006">
              <mc:Choice xmlns:v="urn:schemas-microsoft-com:vml" Requires="v">
                <p:oleObj spid="_x0000_s46123" name="Equation" r:id="rId6" imgW="2501900" imgH="1193800" progId="Equation.DSMT4">
                  <p:embed/>
                </p:oleObj>
              </mc:Choice>
              <mc:Fallback>
                <p:oleObj name="Equation" r:id="rId6" imgW="2501900" imgH="1193800" progId="Equation.DSMT4">
                  <p:embed/>
                  <p:pic>
                    <p:nvPicPr>
                      <p:cNvPr id="0" name=""/>
                      <p:cNvPicPr>
                        <a:picLocks noChangeAspect="1" noChangeArrowheads="1"/>
                      </p:cNvPicPr>
                      <p:nvPr/>
                    </p:nvPicPr>
                    <p:blipFill>
                      <a:blip r:embed="rId7"/>
                      <a:srcRect/>
                      <a:stretch>
                        <a:fillRect/>
                      </a:stretch>
                    </p:blipFill>
                    <p:spPr bwMode="auto">
                      <a:xfrm>
                        <a:off x="2024231" y="4255976"/>
                        <a:ext cx="3429000" cy="1581503"/>
                      </a:xfrm>
                      <a:prstGeom prst="rect">
                        <a:avLst/>
                      </a:prstGeom>
                      <a:noFill/>
                      <a:ln>
                        <a:noFill/>
                      </a:ln>
                      <a:effectLst/>
                      <a:extLst/>
                    </p:spPr>
                  </p:pic>
                </p:oleObj>
              </mc:Fallback>
            </mc:AlternateContent>
          </a:graphicData>
        </a:graphic>
      </p:graphicFrame>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latin typeface="+mn-lt"/>
              </a:rPr>
              <a:t>E. Prebys, Accelerator Fundamentals: Longitudinal Motion</a:t>
            </a: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spTree>
    <p:extLst>
      <p:ext uri="{BB962C8B-B14F-4D97-AF65-F5344CB8AC3E}">
        <p14:creationId xmlns:p14="http://schemas.microsoft.com/office/powerpoint/2010/main" val="3855877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865" y="325616"/>
            <a:ext cx="7886700" cy="600164"/>
          </a:xfrm>
        </p:spPr>
        <p:txBody>
          <a:bodyPr/>
          <a:lstStyle/>
          <a:p>
            <a:r>
              <a:rPr lang="en-US" dirty="0"/>
              <a:t>Bucket to Bucket Transfer</a:t>
            </a:r>
          </a:p>
        </p:txBody>
      </p:sp>
      <p:sp>
        <p:nvSpPr>
          <p:cNvPr id="3" name="Content Placeholder 2"/>
          <p:cNvSpPr>
            <a:spLocks noGrp="1"/>
          </p:cNvSpPr>
          <p:nvPr>
            <p:ph idx="1"/>
          </p:nvPr>
        </p:nvSpPr>
        <p:spPr>
          <a:xfrm>
            <a:off x="493534" y="884814"/>
            <a:ext cx="8251825" cy="5813161"/>
          </a:xfrm>
        </p:spPr>
        <p:txBody>
          <a:bodyPr>
            <a:normAutofit/>
          </a:bodyPr>
          <a:lstStyle/>
          <a:p>
            <a:r>
              <a:rPr lang="en-US" sz="1800" dirty="0"/>
              <a:t>In general, the accelerating gradient of an RF structure is</a:t>
            </a:r>
          </a:p>
          <a:p>
            <a:endParaRPr lang="en-US" sz="1800" dirty="0"/>
          </a:p>
          <a:p>
            <a:endParaRPr lang="en-US" sz="1800" dirty="0"/>
          </a:p>
          <a:p>
            <a:endParaRPr lang="en-US" sz="1800" dirty="0"/>
          </a:p>
          <a:p>
            <a:r>
              <a:rPr lang="en-US" sz="1800" dirty="0"/>
              <a:t>So when bunches get short enough, it’s advantageous to transfer to a higher frequency.  For example, in the Fermilab Linac</a:t>
            </a:r>
          </a:p>
        </p:txBody>
      </p:sp>
      <p:graphicFrame>
        <p:nvGraphicFramePr>
          <p:cNvPr id="67586" name="Object 2"/>
          <p:cNvGraphicFramePr>
            <a:graphicFrameLocks noChangeAspect="1"/>
          </p:cNvGraphicFramePr>
          <p:nvPr>
            <p:extLst>
              <p:ext uri="{D42A27DB-BD31-4B8C-83A1-F6EECF244321}">
                <p14:modId xmlns:p14="http://schemas.microsoft.com/office/powerpoint/2010/main" val="2645302000"/>
              </p:ext>
            </p:extLst>
          </p:nvPr>
        </p:nvGraphicFramePr>
        <p:xfrm>
          <a:off x="2774897" y="1230232"/>
          <a:ext cx="3621603" cy="875044"/>
        </p:xfrm>
        <a:graphic>
          <a:graphicData uri="http://schemas.openxmlformats.org/presentationml/2006/ole">
            <mc:AlternateContent xmlns:mc="http://schemas.openxmlformats.org/markup-compatibility/2006">
              <mc:Choice xmlns:v="urn:schemas-microsoft-com:vml" Requires="v">
                <p:oleObj spid="_x0000_s47126" name="Equation" r:id="rId3" imgW="1726920" imgH="431640" progId="Equation.DSMT4">
                  <p:embed/>
                </p:oleObj>
              </mc:Choice>
              <mc:Fallback>
                <p:oleObj name="Equation" r:id="rId3" imgW="172692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897" y="1230232"/>
                        <a:ext cx="3621603" cy="875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 name="Chart 8"/>
          <p:cNvGraphicFramePr>
            <a:graphicFrameLocks noGrp="1"/>
          </p:cNvGraphicFramePr>
          <p:nvPr>
            <p:extLst>
              <p:ext uri="{D42A27DB-BD31-4B8C-83A1-F6EECF244321}">
                <p14:modId xmlns:p14="http://schemas.microsoft.com/office/powerpoint/2010/main" val="2121669034"/>
              </p:ext>
            </p:extLst>
          </p:nvPr>
        </p:nvGraphicFramePr>
        <p:xfrm>
          <a:off x="504599" y="2978732"/>
          <a:ext cx="4220932" cy="24258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noGrp="1"/>
          </p:cNvGraphicFramePr>
          <p:nvPr>
            <p:extLst>
              <p:ext uri="{D42A27DB-BD31-4B8C-83A1-F6EECF244321}">
                <p14:modId xmlns:p14="http://schemas.microsoft.com/office/powerpoint/2010/main" val="930524312"/>
              </p:ext>
            </p:extLst>
          </p:nvPr>
        </p:nvGraphicFramePr>
        <p:xfrm>
          <a:off x="4752827" y="2992381"/>
          <a:ext cx="4107976" cy="2224585"/>
        </p:xfrm>
        <a:graphic>
          <a:graphicData uri="http://schemas.openxmlformats.org/drawingml/2006/chart">
            <c:chart xmlns:c="http://schemas.openxmlformats.org/drawingml/2006/chart" xmlns:r="http://schemas.openxmlformats.org/officeDocument/2006/relationships" r:id="rId6"/>
          </a:graphicData>
        </a:graphic>
      </p:graphicFrame>
      <p:sp>
        <p:nvSpPr>
          <p:cNvPr id="11" name="Oval 10"/>
          <p:cNvSpPr/>
          <p:nvPr/>
        </p:nvSpPr>
        <p:spPr>
          <a:xfrm>
            <a:off x="2678366" y="3756655"/>
            <a:ext cx="272955" cy="69603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348175" y="3704338"/>
            <a:ext cx="272955" cy="69603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968683" y="5025896"/>
            <a:ext cx="2019869" cy="369332"/>
          </a:xfrm>
          <a:prstGeom prst="rect">
            <a:avLst/>
          </a:prstGeom>
          <a:noFill/>
        </p:spPr>
        <p:txBody>
          <a:bodyPr wrap="square" rtlCol="0">
            <a:spAutoFit/>
          </a:bodyPr>
          <a:lstStyle/>
          <a:p>
            <a:r>
              <a:rPr lang="en-US" sz="1800" dirty="0">
                <a:solidFill>
                  <a:srgbClr val="C00000"/>
                </a:solidFill>
                <a:latin typeface="+mn-lt"/>
              </a:rPr>
              <a:t>200 MHz Linac</a:t>
            </a:r>
          </a:p>
        </p:txBody>
      </p:sp>
      <p:sp>
        <p:nvSpPr>
          <p:cNvPr id="14" name="TextBox 13"/>
          <p:cNvSpPr txBox="1"/>
          <p:nvPr/>
        </p:nvSpPr>
        <p:spPr>
          <a:xfrm>
            <a:off x="6010695" y="5000875"/>
            <a:ext cx="2019869" cy="369332"/>
          </a:xfrm>
          <a:prstGeom prst="rect">
            <a:avLst/>
          </a:prstGeom>
          <a:noFill/>
        </p:spPr>
        <p:txBody>
          <a:bodyPr wrap="square" rtlCol="0">
            <a:spAutoFit/>
          </a:bodyPr>
          <a:lstStyle/>
          <a:p>
            <a:r>
              <a:rPr lang="en-US" sz="1800" dirty="0">
                <a:solidFill>
                  <a:srgbClr val="C00000"/>
                </a:solidFill>
                <a:latin typeface="+mn-lt"/>
              </a:rPr>
              <a:t>800 MHz Linac</a:t>
            </a:r>
          </a:p>
        </p:txBody>
      </p:sp>
      <p:sp>
        <p:nvSpPr>
          <p:cNvPr id="15" name="TextBox 14"/>
          <p:cNvSpPr txBox="1"/>
          <p:nvPr/>
        </p:nvSpPr>
        <p:spPr>
          <a:xfrm>
            <a:off x="3606415" y="5776523"/>
            <a:ext cx="2210937" cy="646331"/>
          </a:xfrm>
          <a:prstGeom prst="rect">
            <a:avLst/>
          </a:prstGeom>
          <a:noFill/>
        </p:spPr>
        <p:txBody>
          <a:bodyPr wrap="square" rtlCol="0">
            <a:spAutoFit/>
          </a:bodyPr>
          <a:lstStyle/>
          <a:p>
            <a:r>
              <a:rPr lang="en-US" sz="1800" dirty="0">
                <a:solidFill>
                  <a:srgbClr val="C00000"/>
                </a:solidFill>
                <a:latin typeface="+mn-lt"/>
              </a:rPr>
              <a:t>Transfer beam to every 4</a:t>
            </a:r>
            <a:r>
              <a:rPr lang="en-US" sz="1800" baseline="30000" dirty="0">
                <a:solidFill>
                  <a:srgbClr val="C00000"/>
                </a:solidFill>
                <a:latin typeface="+mn-lt"/>
              </a:rPr>
              <a:t>th</a:t>
            </a:r>
            <a:r>
              <a:rPr lang="en-US" sz="1800" dirty="0">
                <a:solidFill>
                  <a:srgbClr val="C00000"/>
                </a:solidFill>
                <a:latin typeface="+mn-lt"/>
              </a:rPr>
              <a:t> bucket</a:t>
            </a:r>
          </a:p>
        </p:txBody>
      </p:sp>
      <p:sp>
        <p:nvSpPr>
          <p:cNvPr id="16" name="Freeform 15"/>
          <p:cNvSpPr/>
          <p:nvPr/>
        </p:nvSpPr>
        <p:spPr>
          <a:xfrm>
            <a:off x="3838427" y="4548225"/>
            <a:ext cx="3248167" cy="1100920"/>
          </a:xfrm>
          <a:custGeom>
            <a:avLst/>
            <a:gdLst>
              <a:gd name="connsiteX0" fmla="*/ 0 w 3248167"/>
              <a:gd name="connsiteY0" fmla="*/ 382137 h 1100920"/>
              <a:gd name="connsiteX1" fmla="*/ 791570 w 3248167"/>
              <a:gd name="connsiteY1" fmla="*/ 1037230 h 1100920"/>
              <a:gd name="connsiteX2" fmla="*/ 3248167 w 3248167"/>
              <a:gd name="connsiteY2" fmla="*/ 0 h 1100920"/>
            </a:gdLst>
            <a:ahLst/>
            <a:cxnLst>
              <a:cxn ang="0">
                <a:pos x="connsiteX0" y="connsiteY0"/>
              </a:cxn>
              <a:cxn ang="0">
                <a:pos x="connsiteX1" y="connsiteY1"/>
              </a:cxn>
              <a:cxn ang="0">
                <a:pos x="connsiteX2" y="connsiteY2"/>
              </a:cxn>
            </a:cxnLst>
            <a:rect l="l" t="t" r="r" b="b"/>
            <a:pathLst>
              <a:path w="3248167" h="1100920">
                <a:moveTo>
                  <a:pt x="0" y="382137"/>
                </a:moveTo>
                <a:cubicBezTo>
                  <a:pt x="125104" y="741528"/>
                  <a:pt x="250209" y="1100920"/>
                  <a:pt x="791570" y="1037230"/>
                </a:cubicBezTo>
                <a:cubicBezTo>
                  <a:pt x="1332931" y="973541"/>
                  <a:pt x="2290549" y="486770"/>
                  <a:pt x="3248167" y="0"/>
                </a:cubicBezTo>
              </a:path>
            </a:pathLst>
          </a:custGeom>
          <a:ln>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latin typeface="+mn-lt"/>
              </a:rPr>
              <a:t>E. Prebys, Accelerator Fundamentals: Longitudinal Motion</a:t>
            </a: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spTree>
    <p:extLst>
      <p:ext uri="{BB962C8B-B14F-4D97-AF65-F5344CB8AC3E}">
        <p14:creationId xmlns:p14="http://schemas.microsoft.com/office/powerpoint/2010/main" val="50087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896" y="408945"/>
            <a:ext cx="8726715" cy="543739"/>
          </a:xfrm>
        </p:spPr>
        <p:txBody>
          <a:bodyPr>
            <a:normAutofit fontScale="90000"/>
          </a:bodyPr>
          <a:lstStyle/>
          <a:p>
            <a:r>
              <a:rPr lang="en-US" sz="3200" dirty="0"/>
              <a:t>Bucket Transfers: Phase and Beta Matching</a:t>
            </a:r>
          </a:p>
        </p:txBody>
      </p:sp>
      <p:sp>
        <p:nvSpPr>
          <p:cNvPr id="3" name="Content Placeholder 2"/>
          <p:cNvSpPr>
            <a:spLocks noGrp="1"/>
          </p:cNvSpPr>
          <p:nvPr>
            <p:ph idx="1"/>
          </p:nvPr>
        </p:nvSpPr>
        <p:spPr>
          <a:xfrm>
            <a:off x="628650" y="971022"/>
            <a:ext cx="7886700" cy="1095685"/>
          </a:xfrm>
        </p:spPr>
        <p:txBody>
          <a:bodyPr>
            <a:normAutofit lnSpcReduction="10000"/>
          </a:bodyPr>
          <a:lstStyle/>
          <a:p>
            <a:r>
              <a:rPr lang="en-US" sz="2400" dirty="0"/>
              <a:t>When we transfer beam from one machine to another, or from a lower frequency section to a higher frequency section, it’s important to correctly match the phases!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pic>
        <p:nvPicPr>
          <p:cNvPr id="7" name="L12_match.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0779" y="2996632"/>
            <a:ext cx="2780992" cy="2762696"/>
          </a:xfrm>
          <a:prstGeom prst="rect">
            <a:avLst/>
          </a:prstGeom>
        </p:spPr>
      </p:pic>
      <p:pic>
        <p:nvPicPr>
          <p:cNvPr id="8" name="L12mismatch.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3428925" y="3030053"/>
            <a:ext cx="2523547" cy="2662203"/>
          </a:xfrm>
          <a:prstGeom prst="rect">
            <a:avLst/>
          </a:prstGeom>
        </p:spPr>
      </p:pic>
      <p:pic>
        <p:nvPicPr>
          <p:cNvPr id="9" name="L12phaseerror.gif">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107082" y="2952071"/>
            <a:ext cx="2638625" cy="2783604"/>
          </a:xfrm>
          <a:prstGeom prst="rect">
            <a:avLst/>
          </a:prstGeom>
        </p:spPr>
      </p:pic>
      <p:sp>
        <p:nvSpPr>
          <p:cNvPr id="10" name="TextBox 9"/>
          <p:cNvSpPr txBox="1"/>
          <p:nvPr/>
        </p:nvSpPr>
        <p:spPr>
          <a:xfrm>
            <a:off x="1203230" y="2495337"/>
            <a:ext cx="1983104" cy="369332"/>
          </a:xfrm>
          <a:prstGeom prst="rect">
            <a:avLst/>
          </a:prstGeom>
          <a:noFill/>
        </p:spPr>
        <p:txBody>
          <a:bodyPr wrap="square" rtlCol="0">
            <a:spAutoFit/>
          </a:bodyPr>
          <a:lstStyle/>
          <a:p>
            <a:pPr algn="ctr"/>
            <a:r>
              <a:rPr lang="en-US" sz="1800" dirty="0">
                <a:solidFill>
                  <a:srgbClr val="C00000"/>
                </a:solidFill>
                <a:latin typeface="+mn-lt"/>
              </a:rPr>
              <a:t>Matched transfer</a:t>
            </a:r>
          </a:p>
        </p:txBody>
      </p:sp>
      <p:sp>
        <p:nvSpPr>
          <p:cNvPr id="11" name="TextBox 10"/>
          <p:cNvSpPr txBox="1"/>
          <p:nvPr/>
        </p:nvSpPr>
        <p:spPr>
          <a:xfrm>
            <a:off x="3828939" y="2491779"/>
            <a:ext cx="1983104" cy="369332"/>
          </a:xfrm>
          <a:prstGeom prst="rect">
            <a:avLst/>
          </a:prstGeom>
          <a:noFill/>
        </p:spPr>
        <p:txBody>
          <a:bodyPr wrap="square" rtlCol="0">
            <a:spAutoFit/>
          </a:bodyPr>
          <a:lstStyle/>
          <a:p>
            <a:pPr algn="ctr"/>
            <a:r>
              <a:rPr lang="en-US" sz="1800" dirty="0" err="1">
                <a:solidFill>
                  <a:srgbClr val="C00000"/>
                </a:solidFill>
                <a:latin typeface="Symbol" charset="2"/>
                <a:cs typeface="Symbol" charset="2"/>
              </a:rPr>
              <a:t>b</a:t>
            </a:r>
            <a:r>
              <a:rPr lang="en-US" sz="1800" baseline="-25000" dirty="0" err="1">
                <a:solidFill>
                  <a:srgbClr val="C00000"/>
                </a:solidFill>
                <a:latin typeface="+mn-lt"/>
              </a:rPr>
              <a:t>L</a:t>
            </a:r>
            <a:r>
              <a:rPr lang="en-US" sz="1800" dirty="0">
                <a:solidFill>
                  <a:srgbClr val="C00000"/>
                </a:solidFill>
                <a:latin typeface="+mn-lt"/>
              </a:rPr>
              <a:t> mismatch</a:t>
            </a:r>
          </a:p>
        </p:txBody>
      </p:sp>
      <p:sp>
        <p:nvSpPr>
          <p:cNvPr id="12" name="TextBox 11"/>
          <p:cNvSpPr txBox="1"/>
          <p:nvPr/>
        </p:nvSpPr>
        <p:spPr>
          <a:xfrm>
            <a:off x="6655186" y="2499361"/>
            <a:ext cx="1983104" cy="369332"/>
          </a:xfrm>
          <a:prstGeom prst="rect">
            <a:avLst/>
          </a:prstGeom>
          <a:noFill/>
        </p:spPr>
        <p:txBody>
          <a:bodyPr wrap="square" rtlCol="0">
            <a:spAutoFit/>
          </a:bodyPr>
          <a:lstStyle/>
          <a:p>
            <a:pPr algn="ctr"/>
            <a:r>
              <a:rPr lang="en-US" sz="1800" dirty="0">
                <a:solidFill>
                  <a:srgbClr val="C00000"/>
                </a:solidFill>
                <a:latin typeface="+mn-lt"/>
              </a:rPr>
              <a:t>Phase mismatch</a:t>
            </a:r>
          </a:p>
        </p:txBody>
      </p:sp>
    </p:spTree>
    <p:extLst>
      <p:ext uri="{BB962C8B-B14F-4D97-AF65-F5344CB8AC3E}">
        <p14:creationId xmlns:p14="http://schemas.microsoft.com/office/powerpoint/2010/main" val="9930365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9"/>
                                        </p:tgtEl>
                                      </p:cBhvr>
                                    </p:cmd>
                                  </p:childTnLst>
                                </p:cTn>
                              </p:par>
                            </p:childTnLst>
                          </p:cTn>
                        </p:par>
                      </p:childTnLst>
                    </p:cTn>
                  </p:par>
                </p:childTnLst>
              </p:cTn>
              <p:nextCondLst>
                <p:cond evt="onClick" delay="0">
                  <p:tgtEl>
                    <p:spTgt spid="9"/>
                  </p:tgtEl>
                </p:cond>
              </p:nextCondLst>
            </p:seq>
            <p:video>
              <p:cMediaNode vol="80000">
                <p:cTn id="19" fill="hold" display="0">
                  <p:stCondLst>
                    <p:cond delay="indefinite"/>
                  </p:stCondLst>
                </p:cTn>
                <p:tgtEl>
                  <p:spTgt spid="9"/>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809" y="376825"/>
            <a:ext cx="7886700" cy="600164"/>
          </a:xfrm>
        </p:spPr>
        <p:txBody>
          <a:bodyPr/>
          <a:lstStyle/>
          <a:p>
            <a:r>
              <a:rPr lang="en-US" dirty="0"/>
              <a:t>Bunch Rotation</a:t>
            </a:r>
          </a:p>
        </p:txBody>
      </p:sp>
      <p:sp>
        <p:nvSpPr>
          <p:cNvPr id="3" name="Content Placeholder 2"/>
          <p:cNvSpPr>
            <a:spLocks noGrp="1"/>
          </p:cNvSpPr>
          <p:nvPr>
            <p:ph idx="1"/>
          </p:nvPr>
        </p:nvSpPr>
        <p:spPr>
          <a:xfrm>
            <a:off x="411593" y="997473"/>
            <a:ext cx="8251825" cy="3240330"/>
          </a:xfrm>
        </p:spPr>
        <p:txBody>
          <a:bodyPr/>
          <a:lstStyle/>
          <a:p>
            <a:r>
              <a:rPr lang="en-US" sz="2000" dirty="0"/>
              <a:t>If we </a:t>
            </a:r>
            <a:r>
              <a:rPr lang="en-US" sz="2000" i="1" dirty="0"/>
              <a:t>slowly</a:t>
            </a:r>
            <a:r>
              <a:rPr lang="en-US" sz="2000" dirty="0"/>
              <a:t> change the RF voltage (or effective voltage by phasing), we can adiabatically change the bunch shape</a:t>
            </a:r>
          </a:p>
          <a:p>
            <a:endParaRPr lang="en-US" sz="2000" dirty="0"/>
          </a:p>
          <a:p>
            <a:endParaRPr lang="en-US" sz="2000" dirty="0"/>
          </a:p>
          <a:p>
            <a:endParaRPr lang="en-US" sz="2000" dirty="0"/>
          </a:p>
          <a:p>
            <a:endParaRPr lang="en-US" sz="2000" dirty="0"/>
          </a:p>
          <a:p>
            <a:endParaRPr lang="en-US" sz="2000" dirty="0"/>
          </a:p>
          <a:p>
            <a:r>
              <a:rPr lang="en-US" sz="2000" dirty="0"/>
              <a:t>If we suddenly change the voltage, then the bunch will be mismatched and will rotate in longitudinal phase space</a:t>
            </a:r>
          </a:p>
        </p:txBody>
      </p:sp>
      <p:graphicFrame>
        <p:nvGraphicFramePr>
          <p:cNvPr id="68610" name="Object 2"/>
          <p:cNvGraphicFramePr>
            <a:graphicFrameLocks noChangeAspect="1"/>
          </p:cNvGraphicFramePr>
          <p:nvPr>
            <p:extLst>
              <p:ext uri="{D42A27DB-BD31-4B8C-83A1-F6EECF244321}">
                <p14:modId xmlns:p14="http://schemas.microsoft.com/office/powerpoint/2010/main" val="709822974"/>
              </p:ext>
            </p:extLst>
          </p:nvPr>
        </p:nvGraphicFramePr>
        <p:xfrm>
          <a:off x="2232544" y="1734355"/>
          <a:ext cx="4260850" cy="1736725"/>
        </p:xfrm>
        <a:graphic>
          <a:graphicData uri="http://schemas.openxmlformats.org/presentationml/2006/ole">
            <mc:AlternateContent xmlns:mc="http://schemas.openxmlformats.org/markup-compatibility/2006">
              <mc:Choice xmlns:v="urn:schemas-microsoft-com:vml" Requires="v">
                <p:oleObj spid="_x0000_s48150" name="Equation" r:id="rId3" imgW="2832100" imgH="1193800" progId="Equation.DSMT4">
                  <p:embed/>
                </p:oleObj>
              </mc:Choice>
              <mc:Fallback>
                <p:oleObj name="Equation" r:id="rId3" imgW="2832100" imgH="1193800" progId="Equation.DSMT4">
                  <p:embed/>
                  <p:pic>
                    <p:nvPicPr>
                      <p:cNvPr id="0" name=""/>
                      <p:cNvPicPr>
                        <a:picLocks noChangeAspect="1" noChangeArrowheads="1"/>
                      </p:cNvPicPr>
                      <p:nvPr/>
                    </p:nvPicPr>
                    <p:blipFill>
                      <a:blip r:embed="rId4"/>
                      <a:srcRect/>
                      <a:stretch>
                        <a:fillRect/>
                      </a:stretch>
                    </p:blipFill>
                    <p:spPr bwMode="auto">
                      <a:xfrm>
                        <a:off x="2232544" y="1734355"/>
                        <a:ext cx="426085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8" name="Chart 7"/>
          <p:cNvGraphicFramePr>
            <a:graphicFrameLocks noGrp="1"/>
          </p:cNvGraphicFramePr>
          <p:nvPr>
            <p:extLst>
              <p:ext uri="{D42A27DB-BD31-4B8C-83A1-F6EECF244321}">
                <p14:modId xmlns:p14="http://schemas.microsoft.com/office/powerpoint/2010/main" val="1703003196"/>
              </p:ext>
            </p:extLst>
          </p:nvPr>
        </p:nvGraphicFramePr>
        <p:xfrm>
          <a:off x="531840" y="4797360"/>
          <a:ext cx="2842508" cy="16752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noGrp="1"/>
          </p:cNvGraphicFramePr>
          <p:nvPr>
            <p:extLst>
              <p:ext uri="{D42A27DB-BD31-4B8C-83A1-F6EECF244321}">
                <p14:modId xmlns:p14="http://schemas.microsoft.com/office/powerpoint/2010/main" val="538195024"/>
              </p:ext>
            </p:extLst>
          </p:nvPr>
        </p:nvGraphicFramePr>
        <p:xfrm>
          <a:off x="3386496" y="4704101"/>
          <a:ext cx="2856157" cy="178785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noGrp="1"/>
          </p:cNvGraphicFramePr>
          <p:nvPr>
            <p:extLst>
              <p:ext uri="{D42A27DB-BD31-4B8C-83A1-F6EECF244321}">
                <p14:modId xmlns:p14="http://schemas.microsoft.com/office/powerpoint/2010/main" val="2256228843"/>
              </p:ext>
            </p:extLst>
          </p:nvPr>
        </p:nvGraphicFramePr>
        <p:xfrm>
          <a:off x="6209309" y="4758691"/>
          <a:ext cx="2842508" cy="1675210"/>
        </p:xfrm>
        <a:graphic>
          <a:graphicData uri="http://schemas.openxmlformats.org/drawingml/2006/chart">
            <c:chart xmlns:c="http://schemas.openxmlformats.org/drawingml/2006/chart" xmlns:r="http://schemas.openxmlformats.org/officeDocument/2006/relationships" r:id="rId7"/>
          </a:graphicData>
        </a:graphic>
      </p:graphicFrame>
      <p:sp>
        <p:nvSpPr>
          <p:cNvPr id="12" name="Oval 11"/>
          <p:cNvSpPr/>
          <p:nvPr/>
        </p:nvSpPr>
        <p:spPr>
          <a:xfrm>
            <a:off x="1914038" y="5315975"/>
            <a:ext cx="491319" cy="46402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466169" y="5534340"/>
            <a:ext cx="1023582" cy="955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48121" y="5509319"/>
            <a:ext cx="1023582" cy="955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6200000">
            <a:off x="7495972" y="5479749"/>
            <a:ext cx="736979" cy="163773"/>
          </a:xfrm>
          <a:prstGeom prst="ellipse">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p:cNvSpPr/>
          <p:nvPr/>
        </p:nvSpPr>
        <p:spPr>
          <a:xfrm>
            <a:off x="7632450" y="5220441"/>
            <a:ext cx="627797" cy="586853"/>
          </a:xfrm>
          <a:prstGeom prst="arc">
            <a:avLst/>
          </a:prstGeom>
          <a:ln>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latin typeface="+mn-lt"/>
              </a:rPr>
              <a:t>E. Prebys, Accelerator Fundamentals: Longitudinal Motion</a:t>
            </a: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spTree>
    <p:extLst>
      <p:ext uri="{BB962C8B-B14F-4D97-AF65-F5344CB8AC3E}">
        <p14:creationId xmlns:p14="http://schemas.microsoft.com/office/powerpoint/2010/main" val="74587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966" y="491370"/>
            <a:ext cx="7886700" cy="600164"/>
          </a:xfrm>
        </p:spPr>
        <p:txBody>
          <a:bodyPr/>
          <a:lstStyle/>
          <a:p>
            <a:r>
              <a:rPr lang="en-US" dirty="0"/>
              <a:t>Bunch Rotation (cont’d)</a:t>
            </a:r>
          </a:p>
        </p:txBody>
      </p:sp>
      <p:sp>
        <p:nvSpPr>
          <p:cNvPr id="3" name="Content Placeholder 2"/>
          <p:cNvSpPr>
            <a:spLocks noGrp="1"/>
          </p:cNvSpPr>
          <p:nvPr>
            <p:ph idx="1"/>
          </p:nvPr>
        </p:nvSpPr>
        <p:spPr>
          <a:xfrm>
            <a:off x="606201" y="1273994"/>
            <a:ext cx="8251825" cy="1095685"/>
          </a:xfrm>
        </p:spPr>
        <p:txBody>
          <a:bodyPr>
            <a:normAutofit lnSpcReduction="10000"/>
          </a:bodyPr>
          <a:lstStyle/>
          <a:p>
            <a:r>
              <a:rPr lang="en-US" sz="2400" dirty="0"/>
              <a:t>Of course, non-adiabatically increasing the RF voltage (“snapping”) will cause the beam to filament, but the effect is minor over ¼ of a synchrotron oscillation</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pic>
        <p:nvPicPr>
          <p:cNvPr id="7" name="L12rotat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33351" y="2603674"/>
            <a:ext cx="1853628" cy="3848038"/>
          </a:xfrm>
          <a:prstGeom prst="rect">
            <a:avLst/>
          </a:prstGeom>
        </p:spPr>
      </p:pic>
    </p:spTree>
    <p:extLst>
      <p:ext uri="{BB962C8B-B14F-4D97-AF65-F5344CB8AC3E}">
        <p14:creationId xmlns:p14="http://schemas.microsoft.com/office/powerpoint/2010/main" val="200263403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500" y="420241"/>
            <a:ext cx="8229600" cy="628207"/>
          </a:xfrm>
        </p:spPr>
        <p:txBody>
          <a:bodyPr/>
          <a:lstStyle/>
          <a:p>
            <a:r>
              <a:rPr lang="en-US" dirty="0"/>
              <a:t>RF “Gymnastics”</a:t>
            </a:r>
          </a:p>
        </p:txBody>
      </p:sp>
      <p:sp>
        <p:nvSpPr>
          <p:cNvPr id="3" name="Content Placeholder 2"/>
          <p:cNvSpPr>
            <a:spLocks noGrp="1"/>
          </p:cNvSpPr>
          <p:nvPr>
            <p:ph idx="1"/>
          </p:nvPr>
        </p:nvSpPr>
        <p:spPr>
          <a:xfrm>
            <a:off x="451955" y="1018157"/>
            <a:ext cx="8229600" cy="3139914"/>
          </a:xfrm>
        </p:spPr>
        <p:txBody>
          <a:bodyPr/>
          <a:lstStyle/>
          <a:p>
            <a:r>
              <a:rPr lang="en-US" dirty="0"/>
              <a:t>By manipulating the RF in the system, very sophisticated things can be done*</a:t>
            </a:r>
          </a:p>
          <a:p>
            <a:pPr lvl="1"/>
            <a:r>
              <a:rPr lang="en-US" dirty="0"/>
              <a:t>Example: Bunch splitting:</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sp>
        <p:nvSpPr>
          <p:cNvPr id="7" name="TextBox 6"/>
          <p:cNvSpPr txBox="1"/>
          <p:nvPr/>
        </p:nvSpPr>
        <p:spPr>
          <a:xfrm>
            <a:off x="4230156" y="6237106"/>
            <a:ext cx="4496462" cy="307777"/>
          </a:xfrm>
          <a:prstGeom prst="rect">
            <a:avLst/>
          </a:prstGeom>
          <a:noFill/>
        </p:spPr>
        <p:txBody>
          <a:bodyPr wrap="square" rtlCol="0">
            <a:spAutoFit/>
          </a:bodyPr>
          <a:lstStyle/>
          <a:p>
            <a:pPr algn="r"/>
            <a:r>
              <a:rPr lang="en-US" sz="1400" dirty="0">
                <a:latin typeface="+mn-lt"/>
              </a:rPr>
              <a:t>*R. </a:t>
            </a:r>
            <a:r>
              <a:rPr lang="en-US" sz="1400" dirty="0" err="1">
                <a:latin typeface="+mn-lt"/>
              </a:rPr>
              <a:t>Garoby</a:t>
            </a:r>
            <a:r>
              <a:rPr lang="en-US" sz="1400" dirty="0">
                <a:latin typeface="+mn-lt"/>
              </a:rPr>
              <a:t>, “RF Gymnastics in Synchrotrons”</a:t>
            </a:r>
          </a:p>
        </p:txBody>
      </p:sp>
      <p:pic>
        <p:nvPicPr>
          <p:cNvPr id="8" name="Picture 7"/>
          <p:cNvPicPr>
            <a:picLocks noChangeAspect="1"/>
          </p:cNvPicPr>
          <p:nvPr/>
        </p:nvPicPr>
        <p:blipFill>
          <a:blip r:embed="rId2"/>
          <a:stretch>
            <a:fillRect/>
          </a:stretch>
        </p:blipFill>
        <p:spPr>
          <a:xfrm>
            <a:off x="150645" y="2844777"/>
            <a:ext cx="3761995" cy="1979452"/>
          </a:xfrm>
          <a:prstGeom prst="rect">
            <a:avLst/>
          </a:prstGeom>
        </p:spPr>
      </p:pic>
      <p:pic>
        <p:nvPicPr>
          <p:cNvPr id="9" name="Picture 8"/>
          <p:cNvPicPr>
            <a:picLocks noChangeAspect="1"/>
          </p:cNvPicPr>
          <p:nvPr/>
        </p:nvPicPr>
        <p:blipFill>
          <a:blip r:embed="rId3"/>
          <a:stretch>
            <a:fillRect/>
          </a:stretch>
        </p:blipFill>
        <p:spPr>
          <a:xfrm>
            <a:off x="3768571" y="2023773"/>
            <a:ext cx="5205074" cy="3762704"/>
          </a:xfrm>
          <a:prstGeom prst="rect">
            <a:avLst/>
          </a:prstGeom>
        </p:spPr>
      </p:pic>
    </p:spTree>
    <p:extLst>
      <p:ext uri="{BB962C8B-B14F-4D97-AF65-F5344CB8AC3E}">
        <p14:creationId xmlns:p14="http://schemas.microsoft.com/office/powerpoint/2010/main" val="43599836"/>
      </p:ext>
    </p:extLst>
  </p:cSld>
  <p:clrMapOvr>
    <a:masterClrMapping/>
  </p:clrMapOvr>
  <p:transition xmlns:p14="http://schemas.microsoft.com/office/powerpoint/2010/mai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1713" y="1182021"/>
            <a:ext cx="8229600" cy="845807"/>
          </a:xfrm>
        </p:spPr>
        <p:txBody>
          <a:bodyPr>
            <a:normAutofit/>
          </a:bodyPr>
          <a:lstStyle/>
          <a:p>
            <a:r>
              <a:rPr lang="en-US" dirty="0"/>
              <a:t>Example: Bunch formation in CERN PS for LHC*</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28</a:t>
            </a:fld>
            <a:endParaRPr lang="en-US"/>
          </a:p>
        </p:txBody>
      </p:sp>
      <p:pic>
        <p:nvPicPr>
          <p:cNvPr id="7" name="Picture 6"/>
          <p:cNvPicPr>
            <a:picLocks noChangeAspect="1"/>
          </p:cNvPicPr>
          <p:nvPr/>
        </p:nvPicPr>
        <p:blipFill>
          <a:blip r:embed="rId2"/>
          <a:stretch>
            <a:fillRect/>
          </a:stretch>
        </p:blipFill>
        <p:spPr>
          <a:xfrm>
            <a:off x="3349299" y="2388801"/>
            <a:ext cx="2486117" cy="2557404"/>
          </a:xfrm>
          <a:prstGeom prst="rect">
            <a:avLst/>
          </a:prstGeom>
        </p:spPr>
      </p:pic>
      <p:pic>
        <p:nvPicPr>
          <p:cNvPr id="8" name="Picture 7"/>
          <p:cNvPicPr>
            <a:picLocks noChangeAspect="1"/>
          </p:cNvPicPr>
          <p:nvPr/>
        </p:nvPicPr>
        <p:blipFill>
          <a:blip r:embed="rId3"/>
          <a:stretch>
            <a:fillRect/>
          </a:stretch>
        </p:blipFill>
        <p:spPr>
          <a:xfrm>
            <a:off x="704527" y="2378558"/>
            <a:ext cx="2501378" cy="2573102"/>
          </a:xfrm>
          <a:prstGeom prst="rect">
            <a:avLst/>
          </a:prstGeom>
        </p:spPr>
      </p:pic>
      <p:pic>
        <p:nvPicPr>
          <p:cNvPr id="9" name="Picture 8"/>
          <p:cNvPicPr>
            <a:picLocks noChangeAspect="1"/>
          </p:cNvPicPr>
          <p:nvPr/>
        </p:nvPicPr>
        <p:blipFill>
          <a:blip r:embed="rId4"/>
          <a:stretch>
            <a:fillRect/>
          </a:stretch>
        </p:blipFill>
        <p:spPr>
          <a:xfrm>
            <a:off x="6020391" y="2388800"/>
            <a:ext cx="2511619" cy="2583637"/>
          </a:xfrm>
          <a:prstGeom prst="rect">
            <a:avLst/>
          </a:prstGeom>
        </p:spPr>
      </p:pic>
      <p:cxnSp>
        <p:nvCxnSpPr>
          <p:cNvPr id="11" name="Straight Arrow Connector 10"/>
          <p:cNvCxnSpPr/>
          <p:nvPr/>
        </p:nvCxnSpPr>
        <p:spPr>
          <a:xfrm flipH="1" flipV="1">
            <a:off x="532610" y="2662804"/>
            <a:ext cx="10242" cy="17717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358488" y="3379713"/>
            <a:ext cx="1290556" cy="307777"/>
          </a:xfrm>
          <a:prstGeom prst="rect">
            <a:avLst/>
          </a:prstGeom>
          <a:noFill/>
        </p:spPr>
        <p:txBody>
          <a:bodyPr wrap="square" rtlCol="0">
            <a:spAutoFit/>
          </a:bodyPr>
          <a:lstStyle/>
          <a:p>
            <a:pPr algn="ctr"/>
            <a:r>
              <a:rPr lang="en-US" sz="1400" dirty="0">
                <a:latin typeface="+mn-lt"/>
              </a:rPr>
              <a:t>turn</a:t>
            </a:r>
          </a:p>
        </p:txBody>
      </p:sp>
      <p:cxnSp>
        <p:nvCxnSpPr>
          <p:cNvPr id="13" name="Straight Arrow Connector 12"/>
          <p:cNvCxnSpPr/>
          <p:nvPr/>
        </p:nvCxnSpPr>
        <p:spPr>
          <a:xfrm>
            <a:off x="1832170" y="5344866"/>
            <a:ext cx="3647572" cy="122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82301" y="5344870"/>
            <a:ext cx="1290556" cy="307777"/>
          </a:xfrm>
          <a:prstGeom prst="rect">
            <a:avLst/>
          </a:prstGeom>
          <a:noFill/>
        </p:spPr>
        <p:txBody>
          <a:bodyPr wrap="square" rtlCol="0">
            <a:spAutoFit/>
          </a:bodyPr>
          <a:lstStyle/>
          <a:p>
            <a:pPr algn="ctr"/>
            <a:r>
              <a:rPr lang="en-US" sz="1400" dirty="0">
                <a:latin typeface="+mn-lt"/>
              </a:rPr>
              <a:t>time</a:t>
            </a:r>
          </a:p>
        </p:txBody>
      </p:sp>
      <p:sp>
        <p:nvSpPr>
          <p:cNvPr id="16" name="TextBox 15"/>
          <p:cNvSpPr txBox="1"/>
          <p:nvPr/>
        </p:nvSpPr>
        <p:spPr>
          <a:xfrm>
            <a:off x="5346590" y="5868410"/>
            <a:ext cx="2560627" cy="307777"/>
          </a:xfrm>
          <a:prstGeom prst="rect">
            <a:avLst/>
          </a:prstGeom>
          <a:noFill/>
        </p:spPr>
        <p:txBody>
          <a:bodyPr wrap="square" rtlCol="0">
            <a:spAutoFit/>
          </a:bodyPr>
          <a:lstStyle/>
          <a:p>
            <a:pPr algn="r"/>
            <a:r>
              <a:rPr lang="en-US" sz="1400" dirty="0">
                <a:latin typeface="+mn-lt"/>
              </a:rPr>
              <a:t>*S. Hancock</a:t>
            </a:r>
          </a:p>
        </p:txBody>
      </p:sp>
    </p:spTree>
    <p:extLst>
      <p:ext uri="{BB962C8B-B14F-4D97-AF65-F5344CB8AC3E}">
        <p14:creationId xmlns:p14="http://schemas.microsoft.com/office/powerpoint/2010/main" val="1456403756"/>
      </p:ext>
    </p:extLst>
  </p:cSld>
  <p:clrMapOvr>
    <a:masterClrMapping/>
  </p:clrMapOvr>
  <p:transition xmlns:p14="http://schemas.microsoft.com/office/powerpoint/2010/mai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411453" y="676652"/>
            <a:ext cx="8262937" cy="441325"/>
          </a:xfrm>
        </p:spPr>
        <p:txBody>
          <a:bodyPr>
            <a:normAutofit fontScale="90000"/>
          </a:bodyPr>
          <a:lstStyle/>
          <a:p>
            <a:pPr>
              <a:defRPr/>
            </a:pPr>
            <a:r>
              <a:rPr lang="en-US" dirty="0"/>
              <a:t>Slip Factors and Phase Stability</a:t>
            </a:r>
          </a:p>
        </p:txBody>
      </p:sp>
      <p:sp>
        <p:nvSpPr>
          <p:cNvPr id="39" name="Content Placeholder 38"/>
          <p:cNvSpPr>
            <a:spLocks noGrp="1"/>
          </p:cNvSpPr>
          <p:nvPr>
            <p:ph idx="1"/>
          </p:nvPr>
        </p:nvSpPr>
        <p:spPr>
          <a:xfrm>
            <a:off x="426472" y="1442452"/>
            <a:ext cx="8355012" cy="708650"/>
          </a:xfrm>
        </p:spPr>
        <p:txBody>
          <a:bodyPr/>
          <a:lstStyle/>
          <a:p>
            <a:r>
              <a:rPr lang="en-US" sz="1800" dirty="0"/>
              <a:t>The sign of the slip factor determines the stable region on the RF curve.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a:buNone/>
            </a:pPr>
            <a:endParaRPr lang="en-US" sz="1800" dirty="0"/>
          </a:p>
          <a:p>
            <a:endParaRPr lang="en-US" sz="2000" dirty="0"/>
          </a:p>
        </p:txBody>
      </p:sp>
      <p:sp>
        <p:nvSpPr>
          <p:cNvPr id="26627" name="Freeform 3"/>
          <p:cNvSpPr>
            <a:spLocks/>
          </p:cNvSpPr>
          <p:nvPr/>
        </p:nvSpPr>
        <p:spPr bwMode="auto">
          <a:xfrm>
            <a:off x="502672" y="3423652"/>
            <a:ext cx="3390900" cy="2071688"/>
          </a:xfrm>
          <a:custGeom>
            <a:avLst/>
            <a:gdLst>
              <a:gd name="T0" fmla="*/ 0 w 2136"/>
              <a:gd name="T1" fmla="*/ 2147483647 h 1305"/>
              <a:gd name="T2" fmla="*/ 2147483647 w 2136"/>
              <a:gd name="T3" fmla="*/ 2147483647 h 1305"/>
              <a:gd name="T4" fmla="*/ 2147483647 w 2136"/>
              <a:gd name="T5" fmla="*/ 2147483647 h 1305"/>
              <a:gd name="T6" fmla="*/ 2147483647 w 2136"/>
              <a:gd name="T7" fmla="*/ 2147483647 h 1305"/>
              <a:gd name="T8" fmla="*/ 0 60000 65536"/>
              <a:gd name="T9" fmla="*/ 0 60000 65536"/>
              <a:gd name="T10" fmla="*/ 0 60000 65536"/>
              <a:gd name="T11" fmla="*/ 0 60000 65536"/>
              <a:gd name="T12" fmla="*/ 0 w 2136"/>
              <a:gd name="T13" fmla="*/ 0 h 1305"/>
              <a:gd name="T14" fmla="*/ 2136 w 2136"/>
              <a:gd name="T15" fmla="*/ 1305 h 1305"/>
            </a:gdLst>
            <a:ahLst/>
            <a:cxnLst>
              <a:cxn ang="T8">
                <a:pos x="T0" y="T1"/>
              </a:cxn>
              <a:cxn ang="T9">
                <a:pos x="T2" y="T3"/>
              </a:cxn>
              <a:cxn ang="T10">
                <a:pos x="T4" y="T5"/>
              </a:cxn>
              <a:cxn ang="T11">
                <a:pos x="T6" y="T7"/>
              </a:cxn>
            </a:cxnLst>
            <a:rect l="T12" t="T13" r="T14" b="T15"/>
            <a:pathLst>
              <a:path w="2136" h="1305">
                <a:moveTo>
                  <a:pt x="0" y="566"/>
                </a:moveTo>
                <a:cubicBezTo>
                  <a:pt x="112" y="675"/>
                  <a:pt x="432" y="1305"/>
                  <a:pt x="680" y="1224"/>
                </a:cubicBezTo>
                <a:cubicBezTo>
                  <a:pt x="928" y="1143"/>
                  <a:pt x="1245" y="160"/>
                  <a:pt x="1488" y="80"/>
                </a:cubicBezTo>
                <a:cubicBezTo>
                  <a:pt x="1731" y="0"/>
                  <a:pt x="2001" y="608"/>
                  <a:pt x="2136" y="747"/>
                </a:cubicBezTo>
              </a:path>
            </a:pathLst>
          </a:custGeom>
          <a:noFill/>
          <a:ln w="9525" cap="flat" cmpd="sng">
            <a:solidFill>
              <a:srgbClr val="CC0000"/>
            </a:solidFill>
            <a:prstDash val="solid"/>
            <a:round/>
            <a:headEnd/>
            <a:tailEnd/>
          </a:ln>
        </p:spPr>
        <p:txBody>
          <a:bodyPr/>
          <a:lstStyle/>
          <a:p>
            <a:endParaRPr lang="en-US"/>
          </a:p>
        </p:txBody>
      </p:sp>
      <p:sp>
        <p:nvSpPr>
          <p:cNvPr id="26628" name="Line 4"/>
          <p:cNvSpPr>
            <a:spLocks noChangeShapeType="1"/>
          </p:cNvSpPr>
          <p:nvPr/>
        </p:nvSpPr>
        <p:spPr bwMode="auto">
          <a:xfrm>
            <a:off x="502672" y="4490452"/>
            <a:ext cx="3962400" cy="0"/>
          </a:xfrm>
          <a:prstGeom prst="line">
            <a:avLst/>
          </a:prstGeom>
          <a:noFill/>
          <a:ln w="9525">
            <a:solidFill>
              <a:schemeClr val="tx1"/>
            </a:solidFill>
            <a:round/>
            <a:headEnd/>
            <a:tailEnd/>
          </a:ln>
        </p:spPr>
        <p:txBody>
          <a:bodyPr/>
          <a:lstStyle/>
          <a:p>
            <a:endParaRPr lang="en-US"/>
          </a:p>
        </p:txBody>
      </p:sp>
      <p:sp>
        <p:nvSpPr>
          <p:cNvPr id="26629" name="Line 5"/>
          <p:cNvSpPr>
            <a:spLocks noChangeShapeType="1"/>
          </p:cNvSpPr>
          <p:nvPr/>
        </p:nvSpPr>
        <p:spPr bwMode="auto">
          <a:xfrm>
            <a:off x="731272" y="2890252"/>
            <a:ext cx="0" cy="2667000"/>
          </a:xfrm>
          <a:prstGeom prst="line">
            <a:avLst/>
          </a:prstGeom>
          <a:noFill/>
          <a:ln w="9525">
            <a:solidFill>
              <a:schemeClr val="tx1"/>
            </a:solidFill>
            <a:round/>
            <a:headEnd/>
            <a:tailEnd/>
          </a:ln>
        </p:spPr>
        <p:txBody>
          <a:bodyPr/>
          <a:lstStyle/>
          <a:p>
            <a:endParaRPr lang="en-US"/>
          </a:p>
        </p:txBody>
      </p:sp>
      <p:pic>
        <p:nvPicPr>
          <p:cNvPr id="26630" name="Object 2"/>
          <p:cNvPicPr>
            <a:picLocks noChangeAspect="1" noChangeArrowheads="1"/>
          </p:cNvPicPr>
          <p:nvPr/>
        </p:nvPicPr>
        <p:blipFill>
          <a:blip r:embed="rId3" cstate="print"/>
          <a:srcRect/>
          <a:stretch>
            <a:fillRect/>
          </a:stretch>
        </p:blipFill>
        <p:spPr bwMode="auto">
          <a:xfrm>
            <a:off x="807472" y="2890252"/>
            <a:ext cx="533400" cy="355600"/>
          </a:xfrm>
          <a:prstGeom prst="rect">
            <a:avLst/>
          </a:prstGeom>
          <a:noFill/>
          <a:ln w="9525">
            <a:noFill/>
            <a:miter lim="800000"/>
            <a:headEnd/>
            <a:tailEnd/>
          </a:ln>
        </p:spPr>
      </p:pic>
      <p:pic>
        <p:nvPicPr>
          <p:cNvPr id="26631" name="Object 3"/>
          <p:cNvPicPr>
            <a:picLocks noChangeAspect="1" noChangeArrowheads="1"/>
          </p:cNvPicPr>
          <p:nvPr/>
        </p:nvPicPr>
        <p:blipFill>
          <a:blip r:embed="rId4" cstate="print"/>
          <a:srcRect/>
          <a:stretch>
            <a:fillRect/>
          </a:stretch>
        </p:blipFill>
        <p:spPr bwMode="auto">
          <a:xfrm>
            <a:off x="4160272" y="4566652"/>
            <a:ext cx="155575" cy="266700"/>
          </a:xfrm>
          <a:prstGeom prst="rect">
            <a:avLst/>
          </a:prstGeom>
          <a:noFill/>
          <a:ln w="9525">
            <a:noFill/>
            <a:miter lim="800000"/>
            <a:headEnd/>
            <a:tailEnd/>
          </a:ln>
        </p:spPr>
      </p:pic>
      <p:sp>
        <p:nvSpPr>
          <p:cNvPr id="26632" name="Oval 8"/>
          <p:cNvSpPr>
            <a:spLocks noChangeArrowheads="1"/>
          </p:cNvSpPr>
          <p:nvPr/>
        </p:nvSpPr>
        <p:spPr bwMode="auto">
          <a:xfrm>
            <a:off x="2331472" y="4033252"/>
            <a:ext cx="152400" cy="152400"/>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26633" name="Line 9"/>
          <p:cNvSpPr>
            <a:spLocks noChangeShapeType="1"/>
          </p:cNvSpPr>
          <p:nvPr/>
        </p:nvSpPr>
        <p:spPr bwMode="auto">
          <a:xfrm flipV="1">
            <a:off x="2407672" y="3728452"/>
            <a:ext cx="152400" cy="228600"/>
          </a:xfrm>
          <a:prstGeom prst="line">
            <a:avLst/>
          </a:prstGeom>
          <a:noFill/>
          <a:ln w="9525">
            <a:solidFill>
              <a:srgbClr val="009900"/>
            </a:solidFill>
            <a:round/>
            <a:headEnd/>
            <a:tailEnd type="triangle" w="med" len="med"/>
          </a:ln>
        </p:spPr>
        <p:txBody>
          <a:bodyPr/>
          <a:lstStyle/>
          <a:p>
            <a:endParaRPr lang="en-US"/>
          </a:p>
        </p:txBody>
      </p:sp>
      <p:sp>
        <p:nvSpPr>
          <p:cNvPr id="26634" name="Line 10"/>
          <p:cNvSpPr>
            <a:spLocks noChangeShapeType="1"/>
          </p:cNvSpPr>
          <p:nvPr/>
        </p:nvSpPr>
        <p:spPr bwMode="auto">
          <a:xfrm flipH="1">
            <a:off x="2102872" y="4185652"/>
            <a:ext cx="152400" cy="228600"/>
          </a:xfrm>
          <a:prstGeom prst="line">
            <a:avLst/>
          </a:prstGeom>
          <a:noFill/>
          <a:ln w="9525">
            <a:solidFill>
              <a:srgbClr val="009900"/>
            </a:solidFill>
            <a:round/>
            <a:headEnd/>
            <a:tailEnd type="triangle" w="med" len="med"/>
          </a:ln>
        </p:spPr>
        <p:txBody>
          <a:bodyPr/>
          <a:lstStyle/>
          <a:p>
            <a:endParaRPr lang="en-US"/>
          </a:p>
        </p:txBody>
      </p:sp>
      <p:sp>
        <p:nvSpPr>
          <p:cNvPr id="26635" name="Text Box 11"/>
          <p:cNvSpPr txBox="1">
            <a:spLocks noChangeArrowheads="1"/>
          </p:cNvSpPr>
          <p:nvPr/>
        </p:nvSpPr>
        <p:spPr bwMode="auto">
          <a:xfrm>
            <a:off x="2331472" y="4642852"/>
            <a:ext cx="1524000" cy="304800"/>
          </a:xfrm>
          <a:prstGeom prst="rect">
            <a:avLst/>
          </a:prstGeom>
          <a:noFill/>
          <a:ln w="9525">
            <a:noFill/>
            <a:miter lim="800000"/>
            <a:headEnd/>
            <a:tailEnd/>
          </a:ln>
        </p:spPr>
        <p:txBody>
          <a:bodyPr>
            <a:spAutoFit/>
          </a:bodyPr>
          <a:lstStyle/>
          <a:p>
            <a:pPr algn="ctr">
              <a:spcBef>
                <a:spcPct val="50000"/>
              </a:spcBef>
            </a:pPr>
            <a:r>
              <a:rPr lang="en-US" sz="1400"/>
              <a:t>Nominal Energy</a:t>
            </a:r>
          </a:p>
        </p:txBody>
      </p:sp>
      <p:sp>
        <p:nvSpPr>
          <p:cNvPr id="26636" name="Text Box 12"/>
          <p:cNvSpPr txBox="1">
            <a:spLocks noChangeArrowheads="1"/>
          </p:cNvSpPr>
          <p:nvPr/>
        </p:nvSpPr>
        <p:spPr bwMode="auto">
          <a:xfrm>
            <a:off x="675709" y="3233152"/>
            <a:ext cx="1447800" cy="954088"/>
          </a:xfrm>
          <a:prstGeom prst="rect">
            <a:avLst/>
          </a:prstGeom>
          <a:noFill/>
          <a:ln w="9525">
            <a:noFill/>
            <a:miter lim="800000"/>
            <a:headEnd/>
            <a:tailEnd/>
          </a:ln>
        </p:spPr>
        <p:txBody>
          <a:bodyPr>
            <a:spAutoFit/>
          </a:bodyPr>
          <a:lstStyle/>
          <a:p>
            <a:pPr algn="r">
              <a:spcBef>
                <a:spcPct val="50000"/>
              </a:spcBef>
            </a:pPr>
            <a:r>
              <a:rPr lang="en-US" sz="1400"/>
              <a:t>Particles with lower E arrive </a:t>
            </a:r>
            <a:r>
              <a:rPr lang="en-US" sz="1400" i="1"/>
              <a:t>later </a:t>
            </a:r>
            <a:r>
              <a:rPr lang="en-US" sz="1400"/>
              <a:t>and see greater V.</a:t>
            </a:r>
          </a:p>
        </p:txBody>
      </p:sp>
      <p:sp>
        <p:nvSpPr>
          <p:cNvPr id="26637" name="Line 13"/>
          <p:cNvSpPr>
            <a:spLocks noChangeShapeType="1"/>
          </p:cNvSpPr>
          <p:nvPr/>
        </p:nvSpPr>
        <p:spPr bwMode="auto">
          <a:xfrm>
            <a:off x="2026672" y="3728452"/>
            <a:ext cx="304800" cy="76200"/>
          </a:xfrm>
          <a:prstGeom prst="line">
            <a:avLst/>
          </a:prstGeom>
          <a:noFill/>
          <a:ln w="9525">
            <a:solidFill>
              <a:schemeClr val="tx1"/>
            </a:solidFill>
            <a:round/>
            <a:headEnd/>
            <a:tailEnd type="triangle" w="med" len="med"/>
          </a:ln>
        </p:spPr>
        <p:txBody>
          <a:bodyPr/>
          <a:lstStyle/>
          <a:p>
            <a:endParaRPr lang="en-US"/>
          </a:p>
        </p:txBody>
      </p:sp>
      <p:sp>
        <p:nvSpPr>
          <p:cNvPr id="26638" name="Line 14"/>
          <p:cNvSpPr>
            <a:spLocks noChangeShapeType="1"/>
          </p:cNvSpPr>
          <p:nvPr/>
        </p:nvSpPr>
        <p:spPr bwMode="auto">
          <a:xfrm flipH="1" flipV="1">
            <a:off x="2483872" y="4261852"/>
            <a:ext cx="152400" cy="381000"/>
          </a:xfrm>
          <a:prstGeom prst="line">
            <a:avLst/>
          </a:prstGeom>
          <a:noFill/>
          <a:ln w="9525">
            <a:solidFill>
              <a:schemeClr val="tx1"/>
            </a:solidFill>
            <a:round/>
            <a:headEnd/>
            <a:tailEnd type="triangle" w="med" len="med"/>
          </a:ln>
        </p:spPr>
        <p:txBody>
          <a:bodyPr/>
          <a:lstStyle/>
          <a:p>
            <a:endParaRPr lang="en-US"/>
          </a:p>
        </p:txBody>
      </p:sp>
      <p:sp>
        <p:nvSpPr>
          <p:cNvPr id="3100" name="Text Box 28"/>
          <p:cNvSpPr txBox="1">
            <a:spLocks noChangeArrowheads="1"/>
          </p:cNvSpPr>
          <p:nvPr/>
        </p:nvSpPr>
        <p:spPr bwMode="auto">
          <a:xfrm>
            <a:off x="565044" y="1907582"/>
            <a:ext cx="4199363" cy="400110"/>
          </a:xfrm>
          <a:prstGeom prst="rect">
            <a:avLst/>
          </a:prstGeom>
          <a:noFill/>
          <a:ln w="9525">
            <a:noFill/>
            <a:miter lim="800000"/>
            <a:headEnd/>
            <a:tailEnd/>
          </a:ln>
        </p:spPr>
        <p:txBody>
          <a:bodyPr wrap="square">
            <a:spAutoFit/>
          </a:bodyPr>
          <a:lstStyle/>
          <a:p>
            <a:pPr>
              <a:spcBef>
                <a:spcPct val="50000"/>
              </a:spcBef>
              <a:defRPr/>
            </a:pPr>
            <a:r>
              <a:rPr lang="en-US" sz="2000" dirty="0" err="1">
                <a:latin typeface="+mn-lt"/>
                <a:sym typeface="Symbol"/>
              </a:rPr>
              <a:t>η</a:t>
            </a:r>
            <a:r>
              <a:rPr lang="en-US" sz="2000" dirty="0">
                <a:latin typeface="+mn-lt"/>
                <a:sym typeface="Symbol"/>
              </a:rPr>
              <a:t>&lt;0 (</a:t>
            </a:r>
            <a:r>
              <a:rPr lang="en-US" sz="2000" dirty="0" err="1">
                <a:latin typeface="+mn-lt"/>
                <a:sym typeface="Symbol"/>
              </a:rPr>
              <a:t>linacs</a:t>
            </a:r>
            <a:r>
              <a:rPr lang="en-US" sz="2000" dirty="0">
                <a:latin typeface="+mn-lt"/>
                <a:sym typeface="Symbol"/>
              </a:rPr>
              <a:t> and below transition)</a:t>
            </a:r>
            <a:endParaRPr lang="en-US" sz="2000" dirty="0">
              <a:latin typeface="+mn-lt"/>
            </a:endParaRPr>
          </a:p>
        </p:txBody>
      </p:sp>
      <p:sp>
        <p:nvSpPr>
          <p:cNvPr id="34" name="Oval 33"/>
          <p:cNvSpPr/>
          <p:nvPr/>
        </p:nvSpPr>
        <p:spPr>
          <a:xfrm rot="1572066">
            <a:off x="2213997" y="3628440"/>
            <a:ext cx="390525" cy="1017587"/>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nvGrpSpPr>
          <p:cNvPr id="2" name="Group 36"/>
          <p:cNvGrpSpPr/>
          <p:nvPr/>
        </p:nvGrpSpPr>
        <p:grpSpPr>
          <a:xfrm>
            <a:off x="4981009" y="2890252"/>
            <a:ext cx="3962400" cy="2667000"/>
            <a:chOff x="4953000" y="3429000"/>
            <a:chExt cx="3962400" cy="2667000"/>
          </a:xfrm>
        </p:grpSpPr>
        <p:sp>
          <p:nvSpPr>
            <p:cNvPr id="26639" name="Freeform 15"/>
            <p:cNvSpPr>
              <a:spLocks/>
            </p:cNvSpPr>
            <p:nvPr/>
          </p:nvSpPr>
          <p:spPr bwMode="auto">
            <a:xfrm flipV="1">
              <a:off x="4953000" y="3962400"/>
              <a:ext cx="3390900" cy="2057400"/>
            </a:xfrm>
            <a:custGeom>
              <a:avLst/>
              <a:gdLst>
                <a:gd name="T0" fmla="*/ 0 w 2136"/>
                <a:gd name="T1" fmla="*/ 2147483647 h 1305"/>
                <a:gd name="T2" fmla="*/ 2147483647 w 2136"/>
                <a:gd name="T3" fmla="*/ 2147483647 h 1305"/>
                <a:gd name="T4" fmla="*/ 2147483647 w 2136"/>
                <a:gd name="T5" fmla="*/ 2147483647 h 1305"/>
                <a:gd name="T6" fmla="*/ 2147483647 w 2136"/>
                <a:gd name="T7" fmla="*/ 2147483647 h 1305"/>
                <a:gd name="T8" fmla="*/ 0 60000 65536"/>
                <a:gd name="T9" fmla="*/ 0 60000 65536"/>
                <a:gd name="T10" fmla="*/ 0 60000 65536"/>
                <a:gd name="T11" fmla="*/ 0 60000 65536"/>
                <a:gd name="T12" fmla="*/ 0 w 2136"/>
                <a:gd name="T13" fmla="*/ 0 h 1305"/>
                <a:gd name="T14" fmla="*/ 2136 w 2136"/>
                <a:gd name="T15" fmla="*/ 1305 h 1305"/>
              </a:gdLst>
              <a:ahLst/>
              <a:cxnLst>
                <a:cxn ang="T8">
                  <a:pos x="T0" y="T1"/>
                </a:cxn>
                <a:cxn ang="T9">
                  <a:pos x="T2" y="T3"/>
                </a:cxn>
                <a:cxn ang="T10">
                  <a:pos x="T4" y="T5"/>
                </a:cxn>
                <a:cxn ang="T11">
                  <a:pos x="T6" y="T7"/>
                </a:cxn>
              </a:cxnLst>
              <a:rect l="T12" t="T13" r="T14" b="T15"/>
              <a:pathLst>
                <a:path w="2136" h="1305">
                  <a:moveTo>
                    <a:pt x="0" y="566"/>
                  </a:moveTo>
                  <a:cubicBezTo>
                    <a:pt x="112" y="675"/>
                    <a:pt x="432" y="1305"/>
                    <a:pt x="680" y="1224"/>
                  </a:cubicBezTo>
                  <a:cubicBezTo>
                    <a:pt x="928" y="1143"/>
                    <a:pt x="1245" y="160"/>
                    <a:pt x="1488" y="80"/>
                  </a:cubicBezTo>
                  <a:cubicBezTo>
                    <a:pt x="1731" y="0"/>
                    <a:pt x="2001" y="608"/>
                    <a:pt x="2136" y="747"/>
                  </a:cubicBezTo>
                </a:path>
              </a:pathLst>
            </a:custGeom>
            <a:noFill/>
            <a:ln w="9525" cap="flat" cmpd="sng">
              <a:solidFill>
                <a:srgbClr val="CC0000"/>
              </a:solidFill>
              <a:prstDash val="solid"/>
              <a:round/>
              <a:headEnd/>
              <a:tailEnd/>
            </a:ln>
          </p:spPr>
          <p:txBody>
            <a:bodyPr/>
            <a:lstStyle/>
            <a:p>
              <a:endParaRPr lang="en-US"/>
            </a:p>
          </p:txBody>
        </p:sp>
        <p:sp>
          <p:nvSpPr>
            <p:cNvPr id="26640" name="Line 16"/>
            <p:cNvSpPr>
              <a:spLocks noChangeShapeType="1"/>
            </p:cNvSpPr>
            <p:nvPr/>
          </p:nvSpPr>
          <p:spPr bwMode="auto">
            <a:xfrm>
              <a:off x="4953000" y="5029200"/>
              <a:ext cx="3962400" cy="0"/>
            </a:xfrm>
            <a:prstGeom prst="line">
              <a:avLst/>
            </a:prstGeom>
            <a:noFill/>
            <a:ln w="9525">
              <a:solidFill>
                <a:schemeClr val="tx1"/>
              </a:solidFill>
              <a:round/>
              <a:headEnd/>
              <a:tailEnd/>
            </a:ln>
          </p:spPr>
          <p:txBody>
            <a:bodyPr/>
            <a:lstStyle/>
            <a:p>
              <a:endParaRPr lang="en-US"/>
            </a:p>
          </p:txBody>
        </p:sp>
        <p:sp>
          <p:nvSpPr>
            <p:cNvPr id="26641" name="Line 17"/>
            <p:cNvSpPr>
              <a:spLocks noChangeShapeType="1"/>
            </p:cNvSpPr>
            <p:nvPr/>
          </p:nvSpPr>
          <p:spPr bwMode="auto">
            <a:xfrm>
              <a:off x="5181600" y="3429000"/>
              <a:ext cx="0" cy="2667000"/>
            </a:xfrm>
            <a:prstGeom prst="line">
              <a:avLst/>
            </a:prstGeom>
            <a:noFill/>
            <a:ln w="9525">
              <a:solidFill>
                <a:schemeClr val="tx1"/>
              </a:solidFill>
              <a:round/>
              <a:headEnd/>
              <a:tailEnd/>
            </a:ln>
          </p:spPr>
          <p:txBody>
            <a:bodyPr/>
            <a:lstStyle/>
            <a:p>
              <a:endParaRPr lang="en-US"/>
            </a:p>
          </p:txBody>
        </p:sp>
        <p:pic>
          <p:nvPicPr>
            <p:cNvPr id="26642" name="Object 4"/>
            <p:cNvPicPr>
              <a:picLocks noChangeAspect="1" noChangeArrowheads="1"/>
            </p:cNvPicPr>
            <p:nvPr/>
          </p:nvPicPr>
          <p:blipFill>
            <a:blip r:embed="rId3" cstate="print"/>
            <a:srcRect/>
            <a:stretch>
              <a:fillRect/>
            </a:stretch>
          </p:blipFill>
          <p:spPr bwMode="auto">
            <a:xfrm>
              <a:off x="5257800" y="3429000"/>
              <a:ext cx="533400" cy="355600"/>
            </a:xfrm>
            <a:prstGeom prst="rect">
              <a:avLst/>
            </a:prstGeom>
            <a:noFill/>
            <a:ln w="9525">
              <a:noFill/>
              <a:miter lim="800000"/>
              <a:headEnd/>
              <a:tailEnd/>
            </a:ln>
          </p:spPr>
        </p:pic>
        <p:pic>
          <p:nvPicPr>
            <p:cNvPr id="26643" name="Object 5"/>
            <p:cNvPicPr>
              <a:picLocks noChangeAspect="1" noChangeArrowheads="1"/>
            </p:cNvPicPr>
            <p:nvPr/>
          </p:nvPicPr>
          <p:blipFill>
            <a:blip r:embed="rId4" cstate="print"/>
            <a:srcRect/>
            <a:stretch>
              <a:fillRect/>
            </a:stretch>
          </p:blipFill>
          <p:spPr bwMode="auto">
            <a:xfrm>
              <a:off x="8610600" y="5105400"/>
              <a:ext cx="155575" cy="266700"/>
            </a:xfrm>
            <a:prstGeom prst="rect">
              <a:avLst/>
            </a:prstGeom>
            <a:noFill/>
            <a:ln w="9525">
              <a:noFill/>
              <a:miter lim="800000"/>
              <a:headEnd/>
              <a:tailEnd/>
            </a:ln>
          </p:spPr>
        </p:pic>
        <p:sp>
          <p:nvSpPr>
            <p:cNvPr id="26644" name="Oval 20"/>
            <p:cNvSpPr>
              <a:spLocks noChangeArrowheads="1"/>
            </p:cNvSpPr>
            <p:nvPr/>
          </p:nvSpPr>
          <p:spPr bwMode="auto">
            <a:xfrm>
              <a:off x="6400800" y="4572000"/>
              <a:ext cx="152400" cy="152400"/>
            </a:xfrm>
            <a:prstGeom prst="ellipse">
              <a:avLst/>
            </a:prstGeom>
            <a:solidFill>
              <a:srgbClr val="009900"/>
            </a:solidFill>
            <a:ln w="9525">
              <a:solidFill>
                <a:srgbClr val="009900"/>
              </a:solidFill>
              <a:round/>
              <a:headEnd/>
              <a:tailEnd/>
            </a:ln>
          </p:spPr>
          <p:txBody>
            <a:bodyPr wrap="none" anchor="ctr"/>
            <a:lstStyle/>
            <a:p>
              <a:pPr algn="ctr"/>
              <a:endParaRPr lang="en-US"/>
            </a:p>
          </p:txBody>
        </p:sp>
        <p:sp>
          <p:nvSpPr>
            <p:cNvPr id="26645" name="Line 21"/>
            <p:cNvSpPr>
              <a:spLocks noChangeShapeType="1"/>
            </p:cNvSpPr>
            <p:nvPr/>
          </p:nvSpPr>
          <p:spPr bwMode="auto">
            <a:xfrm flipH="1" flipV="1">
              <a:off x="6324600" y="4191000"/>
              <a:ext cx="152400" cy="228600"/>
            </a:xfrm>
            <a:prstGeom prst="line">
              <a:avLst/>
            </a:prstGeom>
            <a:noFill/>
            <a:ln w="9525">
              <a:solidFill>
                <a:srgbClr val="009900"/>
              </a:solidFill>
              <a:round/>
              <a:headEnd/>
              <a:tailEnd type="triangle" w="med" len="med"/>
            </a:ln>
          </p:spPr>
          <p:txBody>
            <a:bodyPr/>
            <a:lstStyle/>
            <a:p>
              <a:endParaRPr lang="en-US"/>
            </a:p>
          </p:txBody>
        </p:sp>
        <p:sp>
          <p:nvSpPr>
            <p:cNvPr id="26646" name="Line 22"/>
            <p:cNvSpPr>
              <a:spLocks noChangeShapeType="1"/>
            </p:cNvSpPr>
            <p:nvPr/>
          </p:nvSpPr>
          <p:spPr bwMode="auto">
            <a:xfrm>
              <a:off x="6629400" y="4648200"/>
              <a:ext cx="152400" cy="228600"/>
            </a:xfrm>
            <a:prstGeom prst="line">
              <a:avLst/>
            </a:prstGeom>
            <a:noFill/>
            <a:ln w="9525">
              <a:solidFill>
                <a:srgbClr val="009900"/>
              </a:solidFill>
              <a:round/>
              <a:headEnd/>
              <a:tailEnd type="triangle" w="med" len="med"/>
            </a:ln>
          </p:spPr>
          <p:txBody>
            <a:bodyPr/>
            <a:lstStyle/>
            <a:p>
              <a:endParaRPr lang="en-US"/>
            </a:p>
          </p:txBody>
        </p:sp>
        <p:sp>
          <p:nvSpPr>
            <p:cNvPr id="26647" name="Text Box 23"/>
            <p:cNvSpPr txBox="1">
              <a:spLocks noChangeArrowheads="1"/>
            </p:cNvSpPr>
            <p:nvPr/>
          </p:nvSpPr>
          <p:spPr bwMode="auto">
            <a:xfrm>
              <a:off x="5334000" y="5181600"/>
              <a:ext cx="1524000" cy="304800"/>
            </a:xfrm>
            <a:prstGeom prst="rect">
              <a:avLst/>
            </a:prstGeom>
            <a:noFill/>
            <a:ln w="9525">
              <a:noFill/>
              <a:miter lim="800000"/>
              <a:headEnd/>
              <a:tailEnd/>
            </a:ln>
          </p:spPr>
          <p:txBody>
            <a:bodyPr>
              <a:spAutoFit/>
            </a:bodyPr>
            <a:lstStyle/>
            <a:p>
              <a:pPr algn="ctr">
                <a:spcBef>
                  <a:spcPct val="50000"/>
                </a:spcBef>
              </a:pPr>
              <a:r>
                <a:rPr lang="en-US" sz="1400"/>
                <a:t>Nominal Energy</a:t>
              </a:r>
            </a:p>
          </p:txBody>
        </p:sp>
        <p:sp>
          <p:nvSpPr>
            <p:cNvPr id="26648" name="Text Box 24"/>
            <p:cNvSpPr txBox="1">
              <a:spLocks noChangeArrowheads="1"/>
            </p:cNvSpPr>
            <p:nvPr/>
          </p:nvSpPr>
          <p:spPr bwMode="auto">
            <a:xfrm>
              <a:off x="7010400" y="3581400"/>
              <a:ext cx="1447800" cy="954088"/>
            </a:xfrm>
            <a:prstGeom prst="rect">
              <a:avLst/>
            </a:prstGeom>
            <a:noFill/>
            <a:ln w="9525">
              <a:noFill/>
              <a:miter lim="800000"/>
              <a:headEnd/>
              <a:tailEnd/>
            </a:ln>
          </p:spPr>
          <p:txBody>
            <a:bodyPr>
              <a:spAutoFit/>
            </a:bodyPr>
            <a:lstStyle/>
            <a:p>
              <a:pPr>
                <a:spcBef>
                  <a:spcPct val="50000"/>
                </a:spcBef>
              </a:pPr>
              <a:r>
                <a:rPr lang="en-US" sz="1400"/>
                <a:t>Particles with lower E arrive </a:t>
              </a:r>
              <a:r>
                <a:rPr lang="en-US" sz="1400" i="1"/>
                <a:t>earlier</a:t>
              </a:r>
              <a:r>
                <a:rPr lang="en-US" sz="1400"/>
                <a:t> and see greater V.</a:t>
              </a:r>
            </a:p>
          </p:txBody>
        </p:sp>
        <p:sp>
          <p:nvSpPr>
            <p:cNvPr id="26649" name="Line 25"/>
            <p:cNvSpPr>
              <a:spLocks noChangeShapeType="1"/>
            </p:cNvSpPr>
            <p:nvPr/>
          </p:nvSpPr>
          <p:spPr bwMode="auto">
            <a:xfrm flipH="1">
              <a:off x="6629400" y="4191000"/>
              <a:ext cx="381000" cy="304800"/>
            </a:xfrm>
            <a:prstGeom prst="line">
              <a:avLst/>
            </a:prstGeom>
            <a:noFill/>
            <a:ln w="9525">
              <a:solidFill>
                <a:schemeClr val="tx1"/>
              </a:solidFill>
              <a:round/>
              <a:headEnd/>
              <a:tailEnd type="triangle" w="med" len="med"/>
            </a:ln>
          </p:spPr>
          <p:txBody>
            <a:bodyPr/>
            <a:lstStyle/>
            <a:p>
              <a:endParaRPr lang="en-US"/>
            </a:p>
          </p:txBody>
        </p:sp>
        <p:sp>
          <p:nvSpPr>
            <p:cNvPr id="26650" name="Line 26"/>
            <p:cNvSpPr>
              <a:spLocks noChangeShapeType="1"/>
            </p:cNvSpPr>
            <p:nvPr/>
          </p:nvSpPr>
          <p:spPr bwMode="auto">
            <a:xfrm flipV="1">
              <a:off x="6172200" y="4800600"/>
              <a:ext cx="228600" cy="381000"/>
            </a:xfrm>
            <a:prstGeom prst="line">
              <a:avLst/>
            </a:prstGeom>
            <a:noFill/>
            <a:ln w="9525">
              <a:solidFill>
                <a:schemeClr val="tx1"/>
              </a:solidFill>
              <a:round/>
              <a:headEnd/>
              <a:tailEnd type="triangle" w="med" len="med"/>
            </a:ln>
          </p:spPr>
          <p:txBody>
            <a:bodyPr/>
            <a:lstStyle/>
            <a:p>
              <a:endParaRPr lang="en-US"/>
            </a:p>
          </p:txBody>
        </p:sp>
        <p:sp>
          <p:nvSpPr>
            <p:cNvPr id="38" name="Oval 37"/>
            <p:cNvSpPr/>
            <p:nvPr/>
          </p:nvSpPr>
          <p:spPr>
            <a:xfrm rot="19764231" flipH="1">
              <a:off x="6346825" y="4108450"/>
              <a:ext cx="388938" cy="1017588"/>
            </a:xfrm>
            <a:prstGeom prst="ellipse">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p>
          </p:txBody>
        </p:sp>
      </p:grpSp>
      <p:sp>
        <p:nvSpPr>
          <p:cNvPr id="26659" name="Text Box 11"/>
          <p:cNvSpPr txBox="1">
            <a:spLocks noChangeArrowheads="1"/>
          </p:cNvSpPr>
          <p:nvPr/>
        </p:nvSpPr>
        <p:spPr bwMode="auto">
          <a:xfrm>
            <a:off x="2809309" y="2890252"/>
            <a:ext cx="1524000" cy="304800"/>
          </a:xfrm>
          <a:prstGeom prst="rect">
            <a:avLst/>
          </a:prstGeom>
          <a:noFill/>
          <a:ln w="9525">
            <a:noFill/>
            <a:miter lim="800000"/>
            <a:headEnd/>
            <a:tailEnd/>
          </a:ln>
        </p:spPr>
        <p:txBody>
          <a:bodyPr>
            <a:spAutoFit/>
          </a:bodyPr>
          <a:lstStyle/>
          <a:p>
            <a:pPr>
              <a:spcBef>
                <a:spcPct val="50000"/>
              </a:spcBef>
            </a:pPr>
            <a:r>
              <a:rPr lang="en-US" sz="1400"/>
              <a:t>“bunch”</a:t>
            </a:r>
          </a:p>
        </p:txBody>
      </p:sp>
      <p:sp>
        <p:nvSpPr>
          <p:cNvPr id="26660" name="Line 14"/>
          <p:cNvSpPr>
            <a:spLocks noChangeShapeType="1"/>
          </p:cNvSpPr>
          <p:nvPr/>
        </p:nvSpPr>
        <p:spPr bwMode="auto">
          <a:xfrm flipH="1">
            <a:off x="2656909" y="3156952"/>
            <a:ext cx="342900" cy="457200"/>
          </a:xfrm>
          <a:prstGeom prst="line">
            <a:avLst/>
          </a:prstGeom>
          <a:noFill/>
          <a:ln w="9525">
            <a:solidFill>
              <a:schemeClr val="tx1"/>
            </a:solidFill>
            <a:round/>
            <a:headEnd/>
            <a:tailEnd type="triangle" w="med" len="med"/>
          </a:ln>
        </p:spPr>
        <p:txBody>
          <a:bodyPr/>
          <a:lstStyle/>
          <a:p>
            <a:endParaRPr lang="en-US"/>
          </a:p>
        </p:txBody>
      </p:sp>
      <p:sp>
        <p:nvSpPr>
          <p:cNvPr id="41" name="Date Placeholder 40"/>
          <p:cNvSpPr>
            <a:spLocks noGrp="1"/>
          </p:cNvSpPr>
          <p:nvPr>
            <p:ph type="dt" sz="half" idx="10"/>
          </p:nvPr>
        </p:nvSpPr>
        <p:spPr/>
        <p:txBody>
          <a:bodyPr/>
          <a:lstStyle/>
          <a:p>
            <a:pPr>
              <a:defRPr/>
            </a:pPr>
            <a:r>
              <a:rPr lang="en-US"/>
              <a:t>USPAS Fundamentals, June 4-15, 2018</a:t>
            </a:r>
            <a:endParaRPr lang="en-US" dirty="0"/>
          </a:p>
        </p:txBody>
      </p:sp>
      <p:sp>
        <p:nvSpPr>
          <p:cNvPr id="42" name="Slide Number Placeholder 41"/>
          <p:cNvSpPr>
            <a:spLocks noGrp="1"/>
          </p:cNvSpPr>
          <p:nvPr>
            <p:ph type="sldNum" sz="quarter" idx="12"/>
          </p:nvPr>
        </p:nvSpPr>
        <p:spPr/>
        <p:txBody>
          <a:bodyPr/>
          <a:lstStyle/>
          <a:p>
            <a:pPr>
              <a:defRPr/>
            </a:pPr>
            <a:fld id="{FBC16510-01E7-4757-9488-65999956462C}" type="slidenum">
              <a:rPr lang="en-US" smtClean="0"/>
              <a:pPr>
                <a:defRPr/>
              </a:pPr>
              <a:t>3</a:t>
            </a:fld>
            <a:endParaRPr lang="en-US"/>
          </a:p>
        </p:txBody>
      </p:sp>
      <p:sp>
        <p:nvSpPr>
          <p:cNvPr id="43" name="Footer Placeholder 42"/>
          <p:cNvSpPr>
            <a:spLocks noGrp="1"/>
          </p:cNvSpPr>
          <p:nvPr>
            <p:ph type="ftr" sz="quarter" idx="11"/>
          </p:nvPr>
        </p:nvSpPr>
        <p:spPr/>
        <p:txBody>
          <a:bodyPr/>
          <a:lstStyle/>
          <a:p>
            <a:pPr>
              <a:defRPr/>
            </a:pPr>
            <a:r>
              <a:rPr lang="fr-FR"/>
              <a:t>E. Prebys, Accelerator Fundamentals: Longitudinal Motion</a:t>
            </a:r>
            <a:endParaRPr lang="en-US"/>
          </a:p>
        </p:txBody>
      </p:sp>
      <p:sp>
        <p:nvSpPr>
          <p:cNvPr id="44" name="Text Box 28"/>
          <p:cNvSpPr txBox="1">
            <a:spLocks noChangeArrowheads="1"/>
          </p:cNvSpPr>
          <p:nvPr/>
        </p:nvSpPr>
        <p:spPr bwMode="auto">
          <a:xfrm>
            <a:off x="5033977" y="1958069"/>
            <a:ext cx="3437363" cy="400110"/>
          </a:xfrm>
          <a:prstGeom prst="rect">
            <a:avLst/>
          </a:prstGeom>
          <a:noFill/>
          <a:ln w="9525">
            <a:noFill/>
            <a:miter lim="800000"/>
            <a:headEnd/>
            <a:tailEnd/>
          </a:ln>
        </p:spPr>
        <p:txBody>
          <a:bodyPr wrap="square">
            <a:spAutoFit/>
          </a:bodyPr>
          <a:lstStyle/>
          <a:p>
            <a:pPr>
              <a:spcBef>
                <a:spcPct val="50000"/>
              </a:spcBef>
              <a:defRPr/>
            </a:pPr>
            <a:r>
              <a:rPr lang="en-US" sz="2000" dirty="0" err="1">
                <a:solidFill>
                  <a:srgbClr val="292934"/>
                </a:solidFill>
                <a:latin typeface="+mn-lt"/>
                <a:sym typeface="Symbol"/>
              </a:rPr>
              <a:t>η</a:t>
            </a:r>
            <a:r>
              <a:rPr lang="en-US" sz="2000" dirty="0">
                <a:solidFill>
                  <a:srgbClr val="292934"/>
                </a:solidFill>
                <a:latin typeface="+mn-lt"/>
                <a:sym typeface="Symbol"/>
              </a:rPr>
              <a:t>&gt;0 (above transition)</a:t>
            </a:r>
            <a:endParaRPr lang="en-US" sz="2000" dirty="0">
              <a:solidFill>
                <a:srgbClr val="292934"/>
              </a:solidFill>
              <a:latin typeface="+mn-lt"/>
            </a:endParaRPr>
          </a:p>
        </p:txBody>
      </p:sp>
    </p:spTree>
    <p:extLst>
      <p:ext uri="{BB962C8B-B14F-4D97-AF65-F5344CB8AC3E}">
        <p14:creationId xmlns:p14="http://schemas.microsoft.com/office/powerpoint/2010/main" val="263515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395" y="335858"/>
            <a:ext cx="7886700" cy="600164"/>
          </a:xfrm>
        </p:spPr>
        <p:txBody>
          <a:bodyPr/>
          <a:lstStyle/>
          <a:p>
            <a:r>
              <a:rPr lang="en-US" dirty="0"/>
              <a:t>Longitudinal Acceleration</a:t>
            </a:r>
          </a:p>
        </p:txBody>
      </p:sp>
      <p:sp>
        <p:nvSpPr>
          <p:cNvPr id="3" name="Content Placeholder 2"/>
          <p:cNvSpPr>
            <a:spLocks noGrp="1"/>
          </p:cNvSpPr>
          <p:nvPr>
            <p:ph idx="1"/>
          </p:nvPr>
        </p:nvSpPr>
        <p:spPr>
          <a:xfrm>
            <a:off x="483291" y="895056"/>
            <a:ext cx="8251825" cy="5751712"/>
          </a:xfrm>
        </p:spPr>
        <p:txBody>
          <a:bodyPr>
            <a:normAutofit/>
          </a:bodyPr>
          <a:lstStyle/>
          <a:p>
            <a:r>
              <a:rPr lang="en-US" sz="1800" dirty="0"/>
              <a:t>Consider a particle circulating around a ring, which passes through a resonant accelerating structure each turn</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The energy gain that a particle of the nominal energy experiences each turn is given by </a:t>
            </a:r>
          </a:p>
          <a:p>
            <a:endParaRPr lang="en-US" sz="1800" dirty="0"/>
          </a:p>
          <a:p>
            <a:pPr>
              <a:buNone/>
            </a:pPr>
            <a:r>
              <a:rPr lang="en-US" sz="1800" dirty="0"/>
              <a:t>    where this phase will be the same for a particle on each turn</a:t>
            </a:r>
          </a:p>
          <a:p>
            <a:r>
              <a:rPr lang="en-US" sz="1800" dirty="0"/>
              <a:t>A particle with a different energy will have a different phase, which will evolve each turn as</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sp>
        <p:nvSpPr>
          <p:cNvPr id="7" name="Oval 6"/>
          <p:cNvSpPr/>
          <p:nvPr/>
        </p:nvSpPr>
        <p:spPr>
          <a:xfrm>
            <a:off x="2707725" y="1808779"/>
            <a:ext cx="1828800" cy="17838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4246715" y="2567031"/>
            <a:ext cx="60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246715" y="2871831"/>
            <a:ext cx="60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322915" y="2567031"/>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475315" y="2567031"/>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627715" y="2567031"/>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780115" y="2567031"/>
            <a:ext cx="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4" name="Object 23"/>
          <p:cNvGraphicFramePr>
            <a:graphicFrameLocks noChangeAspect="1"/>
          </p:cNvGraphicFramePr>
          <p:nvPr>
            <p:extLst>
              <p:ext uri="{D42A27DB-BD31-4B8C-83A1-F6EECF244321}">
                <p14:modId xmlns:p14="http://schemas.microsoft.com/office/powerpoint/2010/main" val="1822583570"/>
              </p:ext>
            </p:extLst>
          </p:nvPr>
        </p:nvGraphicFramePr>
        <p:xfrm>
          <a:off x="4094315" y="2643231"/>
          <a:ext cx="152400" cy="165100"/>
        </p:xfrm>
        <a:graphic>
          <a:graphicData uri="http://schemas.openxmlformats.org/presentationml/2006/ole">
            <mc:AlternateContent xmlns:mc="http://schemas.openxmlformats.org/markup-compatibility/2006">
              <mc:Choice xmlns:v="urn:schemas-microsoft-com:vml" Requires="v">
                <p:oleObj spid="_x0000_s29778" name="Equation" r:id="rId4" imgW="152280" imgH="164880" progId="Equation.3">
                  <p:embed/>
                </p:oleObj>
              </mc:Choice>
              <mc:Fallback>
                <p:oleObj name="Equation" r:id="rId4" imgW="152280" imgH="1648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315" y="2643231"/>
                        <a:ext cx="1524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160092211"/>
              </p:ext>
            </p:extLst>
          </p:nvPr>
        </p:nvGraphicFramePr>
        <p:xfrm>
          <a:off x="4904574" y="2437933"/>
          <a:ext cx="3355975" cy="622300"/>
        </p:xfrm>
        <a:graphic>
          <a:graphicData uri="http://schemas.openxmlformats.org/presentationml/2006/ole">
            <mc:AlternateContent xmlns:mc="http://schemas.openxmlformats.org/markup-compatibility/2006">
              <mc:Choice xmlns:v="urn:schemas-microsoft-com:vml" Requires="v">
                <p:oleObj spid="_x0000_s29779" name="Equation" r:id="rId6" imgW="2120900" imgH="393700" progId="Equation.DSMT4">
                  <p:embed/>
                </p:oleObj>
              </mc:Choice>
              <mc:Fallback>
                <p:oleObj name="Equation" r:id="rId6" imgW="2120900" imgH="393700" progId="Equation.DSMT4">
                  <p:embed/>
                  <p:pic>
                    <p:nvPicPr>
                      <p:cNvPr id="0" name=""/>
                      <p:cNvPicPr>
                        <a:picLocks noChangeAspect="1" noChangeArrowheads="1"/>
                      </p:cNvPicPr>
                      <p:nvPr/>
                    </p:nvPicPr>
                    <p:blipFill>
                      <a:blip r:embed="rId7"/>
                      <a:srcRect/>
                      <a:stretch>
                        <a:fillRect/>
                      </a:stretch>
                    </p:blipFill>
                    <p:spPr bwMode="auto">
                      <a:xfrm>
                        <a:off x="4904574" y="2437933"/>
                        <a:ext cx="335597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5118907" y="3165166"/>
            <a:ext cx="2209800" cy="584775"/>
          </a:xfrm>
          <a:prstGeom prst="rect">
            <a:avLst/>
          </a:prstGeom>
          <a:noFill/>
        </p:spPr>
        <p:txBody>
          <a:bodyPr wrap="square" rtlCol="0">
            <a:spAutoFit/>
          </a:bodyPr>
          <a:lstStyle/>
          <a:p>
            <a:pPr algn="r"/>
            <a:r>
              <a:rPr lang="en-US" sz="1600" dirty="0">
                <a:solidFill>
                  <a:srgbClr val="C00000"/>
                </a:solidFill>
                <a:latin typeface="+mn-lt"/>
              </a:rPr>
              <a:t>Period of nominal energy particle</a:t>
            </a:r>
          </a:p>
        </p:txBody>
      </p:sp>
      <p:cxnSp>
        <p:nvCxnSpPr>
          <p:cNvPr id="28" name="Straight Arrow Connector 27"/>
          <p:cNvCxnSpPr/>
          <p:nvPr/>
        </p:nvCxnSpPr>
        <p:spPr>
          <a:xfrm flipV="1">
            <a:off x="7370915" y="3024231"/>
            <a:ext cx="304800" cy="2286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71504" y="1611384"/>
            <a:ext cx="2742122" cy="584776"/>
          </a:xfrm>
          <a:prstGeom prst="rect">
            <a:avLst/>
          </a:prstGeom>
          <a:noFill/>
        </p:spPr>
        <p:txBody>
          <a:bodyPr wrap="square" rtlCol="0">
            <a:spAutoFit/>
          </a:bodyPr>
          <a:lstStyle/>
          <a:p>
            <a:pPr algn="r"/>
            <a:r>
              <a:rPr lang="en-US" sz="1600" dirty="0">
                <a:solidFill>
                  <a:srgbClr val="C00000"/>
                </a:solidFill>
                <a:latin typeface="+mn-lt"/>
              </a:rPr>
              <a:t>Harmonic number (number of RF cycles per period)</a:t>
            </a:r>
          </a:p>
        </p:txBody>
      </p:sp>
      <p:cxnSp>
        <p:nvCxnSpPr>
          <p:cNvPr id="30" name="Straight Arrow Connector 29"/>
          <p:cNvCxnSpPr/>
          <p:nvPr/>
        </p:nvCxnSpPr>
        <p:spPr>
          <a:xfrm>
            <a:off x="7632626" y="2220984"/>
            <a:ext cx="381000" cy="304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28" name="Object 4"/>
          <p:cNvGraphicFramePr>
            <a:graphicFrameLocks noChangeAspect="1"/>
          </p:cNvGraphicFramePr>
          <p:nvPr>
            <p:extLst>
              <p:ext uri="{D42A27DB-BD31-4B8C-83A1-F6EECF244321}">
                <p14:modId xmlns:p14="http://schemas.microsoft.com/office/powerpoint/2010/main" val="2036700600"/>
              </p:ext>
            </p:extLst>
          </p:nvPr>
        </p:nvGraphicFramePr>
        <p:xfrm>
          <a:off x="2590800" y="4302433"/>
          <a:ext cx="2352675" cy="413998"/>
        </p:xfrm>
        <a:graphic>
          <a:graphicData uri="http://schemas.openxmlformats.org/presentationml/2006/ole">
            <mc:AlternateContent xmlns:mc="http://schemas.openxmlformats.org/markup-compatibility/2006">
              <mc:Choice xmlns:v="urn:schemas-microsoft-com:vml" Requires="v">
                <p:oleObj spid="_x0000_s29780" name="Equation" r:id="rId8" imgW="1295280" imgH="228600" progId="Equation.3">
                  <p:embed/>
                </p:oleObj>
              </mc:Choice>
              <mc:Fallback>
                <p:oleObj name="Equation" r:id="rId8" imgW="12952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800" y="4302433"/>
                        <a:ext cx="2352675" cy="4139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TextBox 32"/>
          <p:cNvSpPr txBox="1"/>
          <p:nvPr/>
        </p:nvSpPr>
        <p:spPr>
          <a:xfrm>
            <a:off x="5278285" y="4201241"/>
            <a:ext cx="2209800" cy="338554"/>
          </a:xfrm>
          <a:prstGeom prst="rect">
            <a:avLst/>
          </a:prstGeom>
          <a:noFill/>
        </p:spPr>
        <p:txBody>
          <a:bodyPr wrap="square" rtlCol="0">
            <a:spAutoFit/>
          </a:bodyPr>
          <a:lstStyle/>
          <a:p>
            <a:r>
              <a:rPr lang="en-US" sz="1600" dirty="0">
                <a:solidFill>
                  <a:srgbClr val="C00000"/>
                </a:solidFill>
                <a:latin typeface="+mn-lt"/>
              </a:rPr>
              <a:t>Synchronous phase</a:t>
            </a:r>
          </a:p>
        </p:txBody>
      </p:sp>
      <p:cxnSp>
        <p:nvCxnSpPr>
          <p:cNvPr id="34" name="Straight Arrow Connector 33"/>
          <p:cNvCxnSpPr/>
          <p:nvPr/>
        </p:nvCxnSpPr>
        <p:spPr>
          <a:xfrm flipH="1">
            <a:off x="4942757" y="4339794"/>
            <a:ext cx="304800" cy="13552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31" name="Object 7"/>
          <p:cNvGraphicFramePr>
            <a:graphicFrameLocks noChangeAspect="1"/>
          </p:cNvGraphicFramePr>
          <p:nvPr>
            <p:extLst>
              <p:ext uri="{D42A27DB-BD31-4B8C-83A1-F6EECF244321}">
                <p14:modId xmlns:p14="http://schemas.microsoft.com/office/powerpoint/2010/main" val="2974221310"/>
              </p:ext>
            </p:extLst>
          </p:nvPr>
        </p:nvGraphicFramePr>
        <p:xfrm>
          <a:off x="3307381" y="5839236"/>
          <a:ext cx="2006134" cy="478338"/>
        </p:xfrm>
        <a:graphic>
          <a:graphicData uri="http://schemas.openxmlformats.org/presentationml/2006/ole">
            <mc:AlternateContent xmlns:mc="http://schemas.openxmlformats.org/markup-compatibility/2006">
              <mc:Choice xmlns:v="urn:schemas-microsoft-com:vml" Requires="v">
                <p:oleObj spid="_x0000_s29781" name="Equation" r:id="rId10" imgW="850900" imgH="203200" progId="Equation.DSMT4">
                  <p:embed/>
                </p:oleObj>
              </mc:Choice>
              <mc:Fallback>
                <p:oleObj name="Equation" r:id="rId10" imgW="850900" imgH="203200" progId="Equation.DSMT4">
                  <p:embed/>
                  <p:pic>
                    <p:nvPicPr>
                      <p:cNvPr id="0" name=""/>
                      <p:cNvPicPr>
                        <a:picLocks noChangeAspect="1" noChangeArrowheads="1"/>
                      </p:cNvPicPr>
                      <p:nvPr/>
                    </p:nvPicPr>
                    <p:blipFill>
                      <a:blip r:embed="rId11"/>
                      <a:srcRect/>
                      <a:stretch>
                        <a:fillRect/>
                      </a:stretch>
                    </p:blipFill>
                    <p:spPr bwMode="auto">
                      <a:xfrm>
                        <a:off x="3307381" y="5839236"/>
                        <a:ext cx="2006134" cy="478338"/>
                      </a:xfrm>
                      <a:prstGeom prst="rect">
                        <a:avLst/>
                      </a:prstGeom>
                      <a:noFill/>
                      <a:extLst/>
                    </p:spPr>
                  </p:pic>
                </p:oleObj>
              </mc:Fallback>
            </mc:AlternateContent>
          </a:graphicData>
        </a:graphic>
      </p:graphicFrame>
      <p:sp>
        <p:nvSpPr>
          <p:cNvPr id="9" name="TextBox 8"/>
          <p:cNvSpPr txBox="1"/>
          <p:nvPr/>
        </p:nvSpPr>
        <p:spPr>
          <a:xfrm>
            <a:off x="5888355" y="5699253"/>
            <a:ext cx="2673685" cy="646331"/>
          </a:xfrm>
          <a:prstGeom prst="rect">
            <a:avLst/>
          </a:prstGeom>
          <a:noFill/>
        </p:spPr>
        <p:txBody>
          <a:bodyPr wrap="square" rtlCol="0">
            <a:spAutoFit/>
          </a:bodyPr>
          <a:lstStyle/>
          <a:p>
            <a:r>
              <a:rPr lang="en-US" sz="1800" dirty="0">
                <a:solidFill>
                  <a:srgbClr val="C00000"/>
                </a:solidFill>
                <a:latin typeface="+mn-lt"/>
              </a:rPr>
              <a:t>Phase difference from one turn to the next</a:t>
            </a:r>
          </a:p>
        </p:txBody>
      </p:sp>
      <p:cxnSp>
        <p:nvCxnSpPr>
          <p:cNvPr id="11" name="Straight Arrow Connector 10"/>
          <p:cNvCxnSpPr/>
          <p:nvPr/>
        </p:nvCxnSpPr>
        <p:spPr>
          <a:xfrm flipH="1">
            <a:off x="5353620" y="5939884"/>
            <a:ext cx="441158" cy="16042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5085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Difference</a:t>
            </a:r>
          </a:p>
        </p:txBody>
      </p:sp>
      <p:sp>
        <p:nvSpPr>
          <p:cNvPr id="3" name="Content Placeholder 2"/>
          <p:cNvSpPr>
            <a:spLocks noGrp="1"/>
          </p:cNvSpPr>
          <p:nvPr>
            <p:ph idx="1"/>
          </p:nvPr>
        </p:nvSpPr>
        <p:spPr>
          <a:xfrm>
            <a:off x="432078" y="1233027"/>
            <a:ext cx="8251825" cy="900617"/>
          </a:xfrm>
        </p:spPr>
        <p:txBody>
          <a:bodyPr/>
          <a:lstStyle/>
          <a:p>
            <a:r>
              <a:rPr lang="en-US" dirty="0"/>
              <a:t>The phase difference can be expressed as </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graphicFrame>
        <p:nvGraphicFramePr>
          <p:cNvPr id="7" name="Object 7"/>
          <p:cNvGraphicFramePr>
            <a:graphicFrameLocks noChangeAspect="1"/>
          </p:cNvGraphicFramePr>
          <p:nvPr>
            <p:extLst>
              <p:ext uri="{D42A27DB-BD31-4B8C-83A1-F6EECF244321}">
                <p14:modId xmlns:p14="http://schemas.microsoft.com/office/powerpoint/2010/main" val="705348472"/>
              </p:ext>
            </p:extLst>
          </p:nvPr>
        </p:nvGraphicFramePr>
        <p:xfrm>
          <a:off x="2823485" y="3694157"/>
          <a:ext cx="2944812" cy="1019175"/>
        </p:xfrm>
        <a:graphic>
          <a:graphicData uri="http://schemas.openxmlformats.org/presentationml/2006/ole">
            <mc:AlternateContent xmlns:mc="http://schemas.openxmlformats.org/markup-compatibility/2006">
              <mc:Choice xmlns:v="urn:schemas-microsoft-com:vml" Requires="v">
                <p:oleObj spid="_x0000_s30782" name="Equation" r:id="rId3" imgW="1244600" imgH="431800" progId="Equation.DSMT4">
                  <p:embed/>
                </p:oleObj>
              </mc:Choice>
              <mc:Fallback>
                <p:oleObj name="Equation" r:id="rId3" imgW="1244600" imgH="431800" progId="Equation.DSMT4">
                  <p:embed/>
                  <p:pic>
                    <p:nvPicPr>
                      <p:cNvPr id="0" name=""/>
                      <p:cNvPicPr>
                        <a:picLocks noChangeAspect="1" noChangeArrowheads="1"/>
                      </p:cNvPicPr>
                      <p:nvPr/>
                    </p:nvPicPr>
                    <p:blipFill>
                      <a:blip r:embed="rId4"/>
                      <a:srcRect/>
                      <a:stretch>
                        <a:fillRect/>
                      </a:stretch>
                    </p:blipFill>
                    <p:spPr bwMode="auto">
                      <a:xfrm>
                        <a:off x="2823485" y="3694157"/>
                        <a:ext cx="2944812" cy="1019175"/>
                      </a:xfrm>
                      <a:prstGeom prst="rect">
                        <a:avLst/>
                      </a:prstGeom>
                      <a:noFill/>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1737998332"/>
              </p:ext>
            </p:extLst>
          </p:nvPr>
        </p:nvGraphicFramePr>
        <p:xfrm>
          <a:off x="6830418" y="3316750"/>
          <a:ext cx="1668463" cy="655638"/>
        </p:xfrm>
        <a:graphic>
          <a:graphicData uri="http://schemas.openxmlformats.org/presentationml/2006/ole">
            <mc:AlternateContent xmlns:mc="http://schemas.openxmlformats.org/markup-compatibility/2006">
              <mc:Choice xmlns:v="urn:schemas-microsoft-com:vml" Requires="v">
                <p:oleObj spid="_x0000_s30783" name="Equation" r:id="rId5" imgW="1066680" imgH="419040" progId="Equation.DSMT4">
                  <p:embed/>
                </p:oleObj>
              </mc:Choice>
              <mc:Fallback>
                <p:oleObj name="Equation" r:id="rId5" imgW="1066680" imgH="419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0418" y="3316750"/>
                        <a:ext cx="1668463"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Straight Arrow Connector 8"/>
          <p:cNvCxnSpPr/>
          <p:nvPr/>
        </p:nvCxnSpPr>
        <p:spPr>
          <a:xfrm flipH="1" flipV="1">
            <a:off x="6969449" y="2983875"/>
            <a:ext cx="298116" cy="31282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0" name="Object 9"/>
          <p:cNvGraphicFramePr>
            <a:graphicFrameLocks noChangeAspect="1"/>
          </p:cNvGraphicFramePr>
          <p:nvPr>
            <p:extLst>
              <p:ext uri="{D42A27DB-BD31-4B8C-83A1-F6EECF244321}">
                <p14:modId xmlns:p14="http://schemas.microsoft.com/office/powerpoint/2010/main" val="3132417375"/>
              </p:ext>
            </p:extLst>
          </p:nvPr>
        </p:nvGraphicFramePr>
        <p:xfrm>
          <a:off x="1621078" y="1959855"/>
          <a:ext cx="5529662" cy="1002631"/>
        </p:xfrm>
        <a:graphic>
          <a:graphicData uri="http://schemas.openxmlformats.org/presentationml/2006/ole">
            <mc:AlternateContent xmlns:mc="http://schemas.openxmlformats.org/markup-compatibility/2006">
              <mc:Choice xmlns:v="urn:schemas-microsoft-com:vml" Requires="v">
                <p:oleObj spid="_x0000_s30784" name="Equation" r:id="rId7" imgW="2311400" imgH="419100" progId="Equation.DSMT4">
                  <p:embed/>
                </p:oleObj>
              </mc:Choice>
              <mc:Fallback>
                <p:oleObj name="Equation" r:id="rId7" imgW="2311400" imgH="419100" progId="Equation.DSMT4">
                  <p:embed/>
                  <p:pic>
                    <p:nvPicPr>
                      <p:cNvPr id="0" name=""/>
                      <p:cNvPicPr/>
                      <p:nvPr/>
                    </p:nvPicPr>
                    <p:blipFill>
                      <a:blip r:embed="rId8"/>
                      <a:stretch>
                        <a:fillRect/>
                      </a:stretch>
                    </p:blipFill>
                    <p:spPr>
                      <a:xfrm>
                        <a:off x="1621078" y="1959855"/>
                        <a:ext cx="5529662" cy="1002631"/>
                      </a:xfrm>
                      <a:prstGeom prst="rect">
                        <a:avLst/>
                      </a:prstGeom>
                    </p:spPr>
                  </p:pic>
                </p:oleObj>
              </mc:Fallback>
            </mc:AlternateContent>
          </a:graphicData>
        </a:graphic>
      </p:graphicFrame>
      <p:sp>
        <p:nvSpPr>
          <p:cNvPr id="12" name="TextBox 11"/>
          <p:cNvSpPr txBox="1"/>
          <p:nvPr/>
        </p:nvSpPr>
        <p:spPr>
          <a:xfrm>
            <a:off x="4393355" y="5128170"/>
            <a:ext cx="4291263" cy="369332"/>
          </a:xfrm>
          <a:prstGeom prst="rect">
            <a:avLst/>
          </a:prstGeom>
          <a:noFill/>
        </p:spPr>
        <p:txBody>
          <a:bodyPr wrap="square" rtlCol="0">
            <a:spAutoFit/>
          </a:bodyPr>
          <a:lstStyle/>
          <a:p>
            <a:r>
              <a:rPr lang="en-US" sz="1800" dirty="0">
                <a:solidFill>
                  <a:srgbClr val="C00000"/>
                </a:solidFill>
                <a:latin typeface="+mn-lt"/>
              </a:rPr>
              <a:t>“synchronous” (nominal) energy</a:t>
            </a:r>
          </a:p>
        </p:txBody>
      </p:sp>
      <p:cxnSp>
        <p:nvCxnSpPr>
          <p:cNvPr id="14" name="Straight Arrow Connector 13"/>
          <p:cNvCxnSpPr/>
          <p:nvPr/>
        </p:nvCxnSpPr>
        <p:spPr>
          <a:xfrm flipH="1" flipV="1">
            <a:off x="4635323" y="4727118"/>
            <a:ext cx="132347" cy="3876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76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63" y="348247"/>
            <a:ext cx="7886700" cy="600164"/>
          </a:xfrm>
        </p:spPr>
        <p:txBody>
          <a:bodyPr/>
          <a:lstStyle/>
          <a:p>
            <a:r>
              <a:rPr lang="en-US" dirty="0"/>
              <a:t>Longitudinal Equation of Motion</a:t>
            </a:r>
          </a:p>
        </p:txBody>
      </p:sp>
      <p:sp>
        <p:nvSpPr>
          <p:cNvPr id="3" name="Content Placeholder 2"/>
          <p:cNvSpPr>
            <a:spLocks noGrp="1"/>
          </p:cNvSpPr>
          <p:nvPr>
            <p:ph idx="1"/>
          </p:nvPr>
        </p:nvSpPr>
        <p:spPr>
          <a:xfrm>
            <a:off x="457200" y="998703"/>
            <a:ext cx="8251825" cy="5299852"/>
          </a:xfrm>
        </p:spPr>
        <p:txBody>
          <a:bodyPr>
            <a:normAutofit/>
          </a:bodyPr>
          <a:lstStyle/>
          <a:p>
            <a:r>
              <a:rPr lang="en-US" sz="1800" dirty="0"/>
              <a:t>Thus the change in energy for this particle for this particle will evolve as</a:t>
            </a:r>
          </a:p>
          <a:p>
            <a:endParaRPr lang="en-US" sz="1800" dirty="0"/>
          </a:p>
          <a:p>
            <a:pPr marL="0" indent="0">
              <a:buNone/>
            </a:pPr>
            <a:endParaRPr lang="en-US" sz="1800" dirty="0"/>
          </a:p>
          <a:p>
            <a:r>
              <a:rPr lang="en-US" sz="1800" dirty="0"/>
              <a:t>So we can write</a:t>
            </a:r>
          </a:p>
          <a:p>
            <a:endParaRPr lang="en-US" sz="1800" dirty="0"/>
          </a:p>
          <a:p>
            <a:endParaRPr lang="en-US" sz="1800" dirty="0"/>
          </a:p>
          <a:p>
            <a:endParaRPr lang="en-US" sz="1800" dirty="0"/>
          </a:p>
          <a:p>
            <a:endParaRPr lang="en-US" sz="1800" dirty="0"/>
          </a:p>
          <a:p>
            <a:endParaRPr lang="en-US" sz="600" dirty="0"/>
          </a:p>
          <a:p>
            <a:endParaRPr lang="en-US" sz="18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graphicFrame>
        <p:nvGraphicFramePr>
          <p:cNvPr id="1028" name="Object 4"/>
          <p:cNvGraphicFramePr>
            <a:graphicFrameLocks noChangeAspect="1"/>
          </p:cNvGraphicFramePr>
          <p:nvPr>
            <p:extLst>
              <p:ext uri="{D42A27DB-BD31-4B8C-83A1-F6EECF244321}">
                <p14:modId xmlns:p14="http://schemas.microsoft.com/office/powerpoint/2010/main" val="1193897077"/>
              </p:ext>
            </p:extLst>
          </p:nvPr>
        </p:nvGraphicFramePr>
        <p:xfrm>
          <a:off x="2170598" y="1502242"/>
          <a:ext cx="3667125" cy="414338"/>
        </p:xfrm>
        <a:graphic>
          <a:graphicData uri="http://schemas.openxmlformats.org/presentationml/2006/ole">
            <mc:AlternateContent xmlns:mc="http://schemas.openxmlformats.org/markup-compatibility/2006">
              <mc:Choice xmlns:v="urn:schemas-microsoft-com:vml" Requires="v">
                <p:oleObj spid="_x0000_s31786" name="Equation" r:id="rId4" imgW="2019240" imgH="228600" progId="Equation.3">
                  <p:embed/>
                </p:oleObj>
              </mc:Choice>
              <mc:Fallback>
                <p:oleObj name="Equation" r:id="rId4" imgW="20192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0598" y="1502242"/>
                        <a:ext cx="3667125"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4" name="Object 6"/>
          <p:cNvGraphicFramePr>
            <a:graphicFrameLocks noChangeAspect="1"/>
          </p:cNvGraphicFramePr>
          <p:nvPr>
            <p:extLst>
              <p:ext uri="{D42A27DB-BD31-4B8C-83A1-F6EECF244321}">
                <p14:modId xmlns:p14="http://schemas.microsoft.com/office/powerpoint/2010/main" val="3601588420"/>
              </p:ext>
            </p:extLst>
          </p:nvPr>
        </p:nvGraphicFramePr>
        <p:xfrm>
          <a:off x="2235200" y="2956091"/>
          <a:ext cx="4941888" cy="2678112"/>
        </p:xfrm>
        <a:graphic>
          <a:graphicData uri="http://schemas.openxmlformats.org/presentationml/2006/ole">
            <mc:AlternateContent xmlns:mc="http://schemas.openxmlformats.org/markup-compatibility/2006">
              <mc:Choice xmlns:v="urn:schemas-microsoft-com:vml" Requires="v">
                <p:oleObj spid="_x0000_s31787" name="Equation" r:id="rId6" imgW="2387600" imgH="1295400" progId="Equation.DSMT4">
                  <p:embed/>
                </p:oleObj>
              </mc:Choice>
              <mc:Fallback>
                <p:oleObj name="Equation" r:id="rId6" imgW="2387600" imgH="1295400" progId="Equation.DSMT4">
                  <p:embed/>
                  <p:pic>
                    <p:nvPicPr>
                      <p:cNvPr id="0" name=""/>
                      <p:cNvPicPr>
                        <a:picLocks noChangeAspect="1" noChangeArrowheads="1"/>
                      </p:cNvPicPr>
                      <p:nvPr/>
                    </p:nvPicPr>
                    <p:blipFill>
                      <a:blip r:embed="rId7"/>
                      <a:srcRect/>
                      <a:stretch>
                        <a:fillRect/>
                      </a:stretch>
                    </p:blipFill>
                    <p:spPr bwMode="auto">
                      <a:xfrm>
                        <a:off x="2235200" y="2956091"/>
                        <a:ext cx="4941888" cy="2678112"/>
                      </a:xfrm>
                      <a:prstGeom prst="rect">
                        <a:avLst/>
                      </a:prstGeom>
                      <a:noFill/>
                      <a:extLst/>
                    </p:spPr>
                  </p:pic>
                </p:oleObj>
              </mc:Fallback>
            </mc:AlternateContent>
          </a:graphicData>
        </a:graphic>
      </p:graphicFrame>
      <p:sp>
        <p:nvSpPr>
          <p:cNvPr id="7" name="TextBox 6"/>
          <p:cNvSpPr txBox="1"/>
          <p:nvPr/>
        </p:nvSpPr>
        <p:spPr>
          <a:xfrm>
            <a:off x="6263115" y="2045000"/>
            <a:ext cx="2192925" cy="646331"/>
          </a:xfrm>
          <a:prstGeom prst="rect">
            <a:avLst/>
          </a:prstGeom>
          <a:noFill/>
        </p:spPr>
        <p:txBody>
          <a:bodyPr wrap="square" rtlCol="0">
            <a:spAutoFit/>
          </a:bodyPr>
          <a:lstStyle/>
          <a:p>
            <a:r>
              <a:rPr lang="en-US" sz="1800" dirty="0">
                <a:solidFill>
                  <a:srgbClr val="C00000"/>
                </a:solidFill>
                <a:latin typeface="+mn-lt"/>
              </a:rPr>
              <a:t>Constant (or very slowly varying)</a:t>
            </a:r>
          </a:p>
        </p:txBody>
      </p:sp>
      <p:cxnSp>
        <p:nvCxnSpPr>
          <p:cNvPr id="9" name="Straight Arrow Connector 8"/>
          <p:cNvCxnSpPr>
            <a:stCxn id="7" idx="1"/>
          </p:cNvCxnSpPr>
          <p:nvPr/>
        </p:nvCxnSpPr>
        <p:spPr>
          <a:xfrm flipH="1" flipV="1">
            <a:off x="5728381" y="1938057"/>
            <a:ext cx="534734" cy="43010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40963" y="4776444"/>
            <a:ext cx="4523258" cy="92461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428374" y="5701055"/>
            <a:ext cx="1938539" cy="369332"/>
          </a:xfrm>
          <a:prstGeom prst="rect">
            <a:avLst/>
          </a:prstGeom>
          <a:noFill/>
        </p:spPr>
        <p:txBody>
          <a:bodyPr wrap="square" rtlCol="0">
            <a:spAutoFit/>
          </a:bodyPr>
          <a:lstStyle/>
          <a:p>
            <a:r>
              <a:rPr lang="en-US" sz="1800" dirty="0">
                <a:solidFill>
                  <a:srgbClr val="C00000"/>
                </a:solidFill>
                <a:latin typeface="+mn-lt"/>
              </a:rPr>
              <a:t>exact</a:t>
            </a:r>
          </a:p>
        </p:txBody>
      </p:sp>
    </p:spTree>
    <p:extLst>
      <p:ext uri="{BB962C8B-B14F-4D97-AF65-F5344CB8AC3E}">
        <p14:creationId xmlns:p14="http://schemas.microsoft.com/office/powerpoint/2010/main" val="1072936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46" y="417790"/>
            <a:ext cx="8805333" cy="600164"/>
          </a:xfrm>
        </p:spPr>
        <p:txBody>
          <a:bodyPr/>
          <a:lstStyle/>
          <a:p>
            <a:r>
              <a:rPr lang="en-US" dirty="0"/>
              <a:t>Synchrotron Motion and Synchrotron Tune</a:t>
            </a:r>
          </a:p>
        </p:txBody>
      </p:sp>
      <p:sp>
        <p:nvSpPr>
          <p:cNvPr id="3" name="Content Placeholder 2"/>
          <p:cNvSpPr>
            <a:spLocks noGrp="1"/>
          </p:cNvSpPr>
          <p:nvPr>
            <p:ph idx="1"/>
          </p:nvPr>
        </p:nvSpPr>
        <p:spPr>
          <a:xfrm>
            <a:off x="595959" y="1038438"/>
            <a:ext cx="8251825" cy="3688703"/>
          </a:xfrm>
        </p:spPr>
        <p:txBody>
          <a:bodyPr>
            <a:normAutofit/>
          </a:bodyPr>
          <a:lstStyle/>
          <a:p>
            <a:r>
              <a:rPr lang="en-US" sz="2000" dirty="0"/>
              <a:t>Rewrite this equation as:</a:t>
            </a:r>
          </a:p>
          <a:p>
            <a:pPr marL="0" indent="0">
              <a:buNone/>
            </a:pPr>
            <a:endParaRPr lang="en-US" sz="2000" dirty="0"/>
          </a:p>
          <a:p>
            <a:endParaRPr lang="en-US" sz="2000" dirty="0"/>
          </a:p>
          <a:p>
            <a:r>
              <a:rPr lang="en-US" sz="2000" dirty="0"/>
              <a:t>For </a:t>
            </a:r>
            <a:r>
              <a:rPr lang="en-US" sz="2000" i="1" dirty="0"/>
              <a:t>small</a:t>
            </a:r>
            <a:r>
              <a:rPr lang="en-US" sz="2000" dirty="0"/>
              <a:t> oscillations, </a:t>
            </a:r>
          </a:p>
          <a:p>
            <a:endParaRPr lang="en-US" sz="3200" dirty="0"/>
          </a:p>
          <a:p>
            <a:r>
              <a:rPr lang="en-US" sz="2000" dirty="0"/>
              <a:t>And we have </a:t>
            </a:r>
          </a:p>
          <a:p>
            <a:endParaRPr lang="en-US" sz="1200" dirty="0"/>
          </a:p>
          <a:p>
            <a:endParaRPr lang="en-US" sz="900" dirty="0"/>
          </a:p>
          <a:p>
            <a:endParaRPr lang="en-US" sz="2000" dirty="0"/>
          </a:p>
          <a:p>
            <a:r>
              <a:rPr lang="en-US" sz="2000" dirty="0"/>
              <a:t>This is the equation of a harmonic oscillator with</a:t>
            </a:r>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graphicFrame>
        <p:nvGraphicFramePr>
          <p:cNvPr id="3074" name="Object 2"/>
          <p:cNvGraphicFramePr>
            <a:graphicFrameLocks noChangeAspect="1"/>
          </p:cNvGraphicFramePr>
          <p:nvPr>
            <p:extLst>
              <p:ext uri="{D42A27DB-BD31-4B8C-83A1-F6EECF244321}">
                <p14:modId xmlns:p14="http://schemas.microsoft.com/office/powerpoint/2010/main" val="3047736139"/>
              </p:ext>
            </p:extLst>
          </p:nvPr>
        </p:nvGraphicFramePr>
        <p:xfrm>
          <a:off x="2468252" y="1348171"/>
          <a:ext cx="4214562" cy="869569"/>
        </p:xfrm>
        <a:graphic>
          <a:graphicData uri="http://schemas.openxmlformats.org/presentationml/2006/ole">
            <mc:AlternateContent xmlns:mc="http://schemas.openxmlformats.org/markup-compatibility/2006">
              <mc:Choice xmlns:v="urn:schemas-microsoft-com:vml" Requires="v">
                <p:oleObj spid="_x0000_s32890" name="Equation" r:id="rId4" imgW="2336800" imgH="482600" progId="Equation.DSMT4">
                  <p:embed/>
                </p:oleObj>
              </mc:Choice>
              <mc:Fallback>
                <p:oleObj name="Equation" r:id="rId4" imgW="2336800" imgH="482600" progId="Equation.DSMT4">
                  <p:embed/>
                  <p:pic>
                    <p:nvPicPr>
                      <p:cNvPr id="0" name=""/>
                      <p:cNvPicPr>
                        <a:picLocks noChangeAspect="1" noChangeArrowheads="1"/>
                      </p:cNvPicPr>
                      <p:nvPr/>
                    </p:nvPicPr>
                    <p:blipFill>
                      <a:blip r:embed="rId5"/>
                      <a:srcRect/>
                      <a:stretch>
                        <a:fillRect/>
                      </a:stretch>
                    </p:blipFill>
                    <p:spPr bwMode="auto">
                      <a:xfrm>
                        <a:off x="2468252" y="1348171"/>
                        <a:ext cx="4214562" cy="869569"/>
                      </a:xfrm>
                      <a:prstGeom prst="rect">
                        <a:avLst/>
                      </a:prstGeom>
                      <a:noFill/>
                      <a:extLst/>
                    </p:spPr>
                  </p:pic>
                </p:oleObj>
              </mc:Fallback>
            </mc:AlternateContent>
          </a:graphicData>
        </a:graphic>
      </p:graphicFrame>
      <p:graphicFrame>
        <p:nvGraphicFramePr>
          <p:cNvPr id="3076" name="Object 4"/>
          <p:cNvGraphicFramePr>
            <a:graphicFrameLocks noChangeAspect="1"/>
          </p:cNvGraphicFramePr>
          <p:nvPr>
            <p:extLst>
              <p:ext uri="{D42A27DB-BD31-4B8C-83A1-F6EECF244321}">
                <p14:modId xmlns:p14="http://schemas.microsoft.com/office/powerpoint/2010/main" val="1543211386"/>
              </p:ext>
            </p:extLst>
          </p:nvPr>
        </p:nvGraphicFramePr>
        <p:xfrm>
          <a:off x="2575034" y="3367135"/>
          <a:ext cx="3975100" cy="915987"/>
        </p:xfrm>
        <a:graphic>
          <a:graphicData uri="http://schemas.openxmlformats.org/presentationml/2006/ole">
            <mc:AlternateContent xmlns:mc="http://schemas.openxmlformats.org/markup-compatibility/2006">
              <mc:Choice xmlns:v="urn:schemas-microsoft-com:vml" Requires="v">
                <p:oleObj spid="_x0000_s32891" name="Equation" r:id="rId6" imgW="2095500" imgH="482600" progId="Equation.DSMT4">
                  <p:embed/>
                </p:oleObj>
              </mc:Choice>
              <mc:Fallback>
                <p:oleObj name="Equation" r:id="rId6" imgW="2095500" imgH="482600" progId="Equation.DSMT4">
                  <p:embed/>
                  <p:pic>
                    <p:nvPicPr>
                      <p:cNvPr id="0" name=""/>
                      <p:cNvPicPr>
                        <a:picLocks noChangeAspect="1" noChangeArrowheads="1"/>
                      </p:cNvPicPr>
                      <p:nvPr/>
                    </p:nvPicPr>
                    <p:blipFill>
                      <a:blip r:embed="rId7"/>
                      <a:srcRect/>
                      <a:stretch>
                        <a:fillRect/>
                      </a:stretch>
                    </p:blipFill>
                    <p:spPr bwMode="auto">
                      <a:xfrm>
                        <a:off x="2575034" y="3367135"/>
                        <a:ext cx="3975100" cy="915987"/>
                      </a:xfrm>
                      <a:prstGeom prst="rect">
                        <a:avLst/>
                      </a:prstGeom>
                      <a:noFill/>
                      <a:extLst/>
                    </p:spPr>
                  </p:pic>
                </p:oleObj>
              </mc:Fallback>
            </mc:AlternateContent>
          </a:graphicData>
        </a:graphic>
      </p:graphicFrame>
      <p:graphicFrame>
        <p:nvGraphicFramePr>
          <p:cNvPr id="3077" name="Object 5"/>
          <p:cNvGraphicFramePr>
            <a:graphicFrameLocks noChangeAspect="1"/>
          </p:cNvGraphicFramePr>
          <p:nvPr>
            <p:extLst>
              <p:ext uri="{D42A27DB-BD31-4B8C-83A1-F6EECF244321}">
                <p14:modId xmlns:p14="http://schemas.microsoft.com/office/powerpoint/2010/main" val="2179804367"/>
              </p:ext>
            </p:extLst>
          </p:nvPr>
        </p:nvGraphicFramePr>
        <p:xfrm>
          <a:off x="1147871" y="4690405"/>
          <a:ext cx="6719973" cy="938334"/>
        </p:xfrm>
        <a:graphic>
          <a:graphicData uri="http://schemas.openxmlformats.org/presentationml/2006/ole">
            <mc:AlternateContent xmlns:mc="http://schemas.openxmlformats.org/markup-compatibility/2006">
              <mc:Choice xmlns:v="urn:schemas-microsoft-com:vml" Requires="v">
                <p:oleObj spid="_x0000_s32892" name="Equation" r:id="rId8" imgW="3365500" imgH="469900" progId="Equation.DSMT4">
                  <p:embed/>
                </p:oleObj>
              </mc:Choice>
              <mc:Fallback>
                <p:oleObj name="Equation" r:id="rId8" imgW="3365500" imgH="469900" progId="Equation.DSMT4">
                  <p:embed/>
                  <p:pic>
                    <p:nvPicPr>
                      <p:cNvPr id="0" name=""/>
                      <p:cNvPicPr>
                        <a:picLocks noChangeAspect="1" noChangeArrowheads="1"/>
                      </p:cNvPicPr>
                      <p:nvPr/>
                    </p:nvPicPr>
                    <p:blipFill>
                      <a:blip r:embed="rId9"/>
                      <a:srcRect/>
                      <a:stretch>
                        <a:fillRect/>
                      </a:stretch>
                    </p:blipFill>
                    <p:spPr bwMode="auto">
                      <a:xfrm>
                        <a:off x="1147871" y="4690405"/>
                        <a:ext cx="6719973" cy="938334"/>
                      </a:xfrm>
                      <a:prstGeom prst="rect">
                        <a:avLst/>
                      </a:prstGeom>
                      <a:noFill/>
                      <a:extLst/>
                    </p:spPr>
                  </p:pic>
                </p:oleObj>
              </mc:Fallback>
            </mc:AlternateContent>
          </a:graphicData>
        </a:graphic>
      </p:graphicFrame>
      <p:sp>
        <p:nvSpPr>
          <p:cNvPr id="11" name="TextBox 10"/>
          <p:cNvSpPr txBox="1"/>
          <p:nvPr/>
        </p:nvSpPr>
        <p:spPr>
          <a:xfrm>
            <a:off x="170802" y="5951937"/>
            <a:ext cx="3797906" cy="369332"/>
          </a:xfrm>
          <a:prstGeom prst="rect">
            <a:avLst/>
          </a:prstGeom>
          <a:noFill/>
        </p:spPr>
        <p:txBody>
          <a:bodyPr wrap="square" rtlCol="0">
            <a:spAutoFit/>
          </a:bodyPr>
          <a:lstStyle/>
          <a:p>
            <a:r>
              <a:rPr lang="en-US" sz="1800" dirty="0">
                <a:solidFill>
                  <a:srgbClr val="C00000"/>
                </a:solidFill>
                <a:latin typeface="+mn-lt"/>
              </a:rPr>
              <a:t>Angular frequency </a:t>
            </a:r>
            <a:r>
              <a:rPr lang="en-US" sz="1800" dirty="0" err="1">
                <a:solidFill>
                  <a:srgbClr val="C00000"/>
                </a:solidFill>
                <a:latin typeface="+mn-lt"/>
              </a:rPr>
              <a:t>wrt</a:t>
            </a:r>
            <a:r>
              <a:rPr lang="en-US" sz="1800" dirty="0">
                <a:solidFill>
                  <a:srgbClr val="C00000"/>
                </a:solidFill>
                <a:latin typeface="+mn-lt"/>
              </a:rPr>
              <a:t> </a:t>
            </a:r>
            <a:r>
              <a:rPr lang="en-US" sz="1800" i="1" dirty="0">
                <a:solidFill>
                  <a:srgbClr val="C00000"/>
                </a:solidFill>
                <a:latin typeface="+mn-lt"/>
              </a:rPr>
              <a:t>turn </a:t>
            </a:r>
            <a:r>
              <a:rPr lang="en-US" sz="1800" dirty="0">
                <a:solidFill>
                  <a:srgbClr val="C00000"/>
                </a:solidFill>
                <a:latin typeface="+mn-lt"/>
              </a:rPr>
              <a:t>(not time)</a:t>
            </a:r>
          </a:p>
        </p:txBody>
      </p:sp>
      <p:cxnSp>
        <p:nvCxnSpPr>
          <p:cNvPr id="13" name="Straight Arrow Connector 12"/>
          <p:cNvCxnSpPr/>
          <p:nvPr/>
        </p:nvCxnSpPr>
        <p:spPr>
          <a:xfrm flipV="1">
            <a:off x="1082783" y="5373402"/>
            <a:ext cx="185821" cy="51067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20878" y="5959194"/>
            <a:ext cx="4114800" cy="646331"/>
          </a:xfrm>
          <a:prstGeom prst="rect">
            <a:avLst/>
          </a:prstGeom>
          <a:noFill/>
        </p:spPr>
        <p:txBody>
          <a:bodyPr wrap="square" rtlCol="0">
            <a:spAutoFit/>
          </a:bodyPr>
          <a:lstStyle/>
          <a:p>
            <a:r>
              <a:rPr lang="en-US" sz="1800" dirty="0">
                <a:solidFill>
                  <a:srgbClr val="C00000"/>
                </a:solidFill>
                <a:latin typeface="+mn-lt"/>
              </a:rPr>
              <a:t>“synchrotron tune” = number of oscillations per turn (usually &lt;&lt;1)</a:t>
            </a:r>
          </a:p>
        </p:txBody>
      </p:sp>
      <p:cxnSp>
        <p:nvCxnSpPr>
          <p:cNvPr id="15" name="Straight Arrow Connector 14"/>
          <p:cNvCxnSpPr/>
          <p:nvPr/>
        </p:nvCxnSpPr>
        <p:spPr>
          <a:xfrm flipH="1" flipV="1">
            <a:off x="4747895" y="5426876"/>
            <a:ext cx="304800" cy="4572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9" name="Object 8"/>
          <p:cNvGraphicFramePr>
            <a:graphicFrameLocks noChangeAspect="1"/>
          </p:cNvGraphicFramePr>
          <p:nvPr>
            <p:extLst>
              <p:ext uri="{D42A27DB-BD31-4B8C-83A1-F6EECF244321}">
                <p14:modId xmlns:p14="http://schemas.microsoft.com/office/powerpoint/2010/main" val="2938426015"/>
              </p:ext>
            </p:extLst>
          </p:nvPr>
        </p:nvGraphicFramePr>
        <p:xfrm>
          <a:off x="5222983" y="3777213"/>
          <a:ext cx="114300" cy="165100"/>
        </p:xfrm>
        <a:graphic>
          <a:graphicData uri="http://schemas.openxmlformats.org/presentationml/2006/ole">
            <mc:AlternateContent xmlns:mc="http://schemas.openxmlformats.org/markup-compatibility/2006">
              <mc:Choice xmlns:v="urn:schemas-microsoft-com:vml" Requires="v">
                <p:oleObj spid="_x0000_s32893" name="Equation" r:id="rId10" imgW="114300" imgH="165100" progId="Equation.DSMT4">
                  <p:embed/>
                </p:oleObj>
              </mc:Choice>
              <mc:Fallback>
                <p:oleObj name="Equation" r:id="rId10" imgW="114300" imgH="165100" progId="Equation.DSMT4">
                  <p:embed/>
                  <p:pic>
                    <p:nvPicPr>
                      <p:cNvPr id="0" name=""/>
                      <p:cNvPicPr/>
                      <p:nvPr/>
                    </p:nvPicPr>
                    <p:blipFill>
                      <a:blip r:embed="rId11"/>
                      <a:stretch>
                        <a:fillRect/>
                      </a:stretch>
                    </p:blipFill>
                    <p:spPr>
                      <a:xfrm>
                        <a:off x="5222983" y="3777213"/>
                        <a:ext cx="114300" cy="165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709106275"/>
              </p:ext>
            </p:extLst>
          </p:nvPr>
        </p:nvGraphicFramePr>
        <p:xfrm>
          <a:off x="5222983" y="3777213"/>
          <a:ext cx="114300" cy="165100"/>
        </p:xfrm>
        <a:graphic>
          <a:graphicData uri="http://schemas.openxmlformats.org/presentationml/2006/ole">
            <mc:AlternateContent xmlns:mc="http://schemas.openxmlformats.org/markup-compatibility/2006">
              <mc:Choice xmlns:v="urn:schemas-microsoft-com:vml" Requires="v">
                <p:oleObj spid="_x0000_s32894" name="Equation" r:id="rId12" imgW="114300" imgH="165100" progId="Equation.DSMT4">
                  <p:embed/>
                </p:oleObj>
              </mc:Choice>
              <mc:Fallback>
                <p:oleObj name="Equation" r:id="rId12" imgW="114300" imgH="165100" progId="Equation.DSMT4">
                  <p:embed/>
                  <p:pic>
                    <p:nvPicPr>
                      <p:cNvPr id="0" name=""/>
                      <p:cNvPicPr/>
                      <p:nvPr/>
                    </p:nvPicPr>
                    <p:blipFill>
                      <a:blip r:embed="rId11"/>
                      <a:stretch>
                        <a:fillRect/>
                      </a:stretch>
                    </p:blipFill>
                    <p:spPr>
                      <a:xfrm>
                        <a:off x="5222983" y="3777213"/>
                        <a:ext cx="114300" cy="165100"/>
                      </a:xfrm>
                      <a:prstGeom prst="rect">
                        <a:avLst/>
                      </a:prstGeom>
                    </p:spPr>
                  </p:pic>
                </p:oleObj>
              </mc:Fallback>
            </mc:AlternateContent>
          </a:graphicData>
        </a:graphic>
      </p:graphicFrame>
      <p:graphicFrame>
        <p:nvGraphicFramePr>
          <p:cNvPr id="20" name="Object 3"/>
          <p:cNvGraphicFramePr>
            <a:graphicFrameLocks noChangeAspect="1"/>
          </p:cNvGraphicFramePr>
          <p:nvPr>
            <p:extLst>
              <p:ext uri="{D42A27DB-BD31-4B8C-83A1-F6EECF244321}">
                <p14:modId xmlns:p14="http://schemas.microsoft.com/office/powerpoint/2010/main" val="575785181"/>
              </p:ext>
            </p:extLst>
          </p:nvPr>
        </p:nvGraphicFramePr>
        <p:xfrm>
          <a:off x="1714694" y="2223297"/>
          <a:ext cx="6153150" cy="1095375"/>
        </p:xfrm>
        <a:graphic>
          <a:graphicData uri="http://schemas.openxmlformats.org/presentationml/2006/ole">
            <mc:AlternateContent xmlns:mc="http://schemas.openxmlformats.org/markup-compatibility/2006">
              <mc:Choice xmlns:v="urn:schemas-microsoft-com:vml" Requires="v">
                <p:oleObj spid="_x0000_s32895" name="Equation" r:id="rId13" imgW="2781300" imgH="495300" progId="Equation.DSMT4">
                  <p:embed/>
                </p:oleObj>
              </mc:Choice>
              <mc:Fallback>
                <p:oleObj name="Equation" r:id="rId13" imgW="2781300" imgH="495300" progId="Equation.DSMT4">
                  <p:embed/>
                  <p:pic>
                    <p:nvPicPr>
                      <p:cNvPr id="0" name=""/>
                      <p:cNvPicPr>
                        <a:picLocks noChangeAspect="1" noChangeArrowheads="1"/>
                      </p:cNvPicPr>
                      <p:nvPr/>
                    </p:nvPicPr>
                    <p:blipFill>
                      <a:blip r:embed="rId14"/>
                      <a:srcRect/>
                      <a:stretch>
                        <a:fillRect/>
                      </a:stretch>
                    </p:blipFill>
                    <p:spPr bwMode="auto">
                      <a:xfrm>
                        <a:off x="1714694" y="2223297"/>
                        <a:ext cx="6153150" cy="109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45321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03" y="428033"/>
            <a:ext cx="8623905" cy="600164"/>
          </a:xfrm>
        </p:spPr>
        <p:txBody>
          <a:bodyPr/>
          <a:lstStyle/>
          <a:p>
            <a:r>
              <a:rPr lang="en-US" dirty="0"/>
              <a:t>Longitudinal Phase Space and </a:t>
            </a:r>
            <a:r>
              <a:rPr lang="en-US" dirty="0" err="1"/>
              <a:t>Emittance</a:t>
            </a:r>
            <a:endParaRPr lang="en-US" dirty="0"/>
          </a:p>
        </p:txBody>
      </p:sp>
      <p:sp>
        <p:nvSpPr>
          <p:cNvPr id="3" name="Content Placeholder 2"/>
          <p:cNvSpPr>
            <a:spLocks noGrp="1"/>
          </p:cNvSpPr>
          <p:nvPr>
            <p:ph idx="1"/>
          </p:nvPr>
        </p:nvSpPr>
        <p:spPr>
          <a:xfrm>
            <a:off x="380866" y="1079404"/>
            <a:ext cx="8183024" cy="5205785"/>
          </a:xfrm>
        </p:spPr>
        <p:txBody>
          <a:bodyPr>
            <a:normAutofit/>
          </a:bodyPr>
          <a:lstStyle/>
          <a:p>
            <a:r>
              <a:rPr lang="en-US" sz="2000" dirty="0"/>
              <a:t>We want to write things in terms of time and energy.  We have can write the longitudinal equations of motion as</a:t>
            </a:r>
          </a:p>
          <a:p>
            <a:endParaRPr lang="en-US" sz="2000" dirty="0"/>
          </a:p>
          <a:p>
            <a:endParaRPr lang="en-US" sz="2000" dirty="0"/>
          </a:p>
          <a:p>
            <a:endParaRPr lang="en-US" sz="1050" dirty="0"/>
          </a:p>
          <a:p>
            <a:endParaRPr lang="en-US" sz="1100" dirty="0"/>
          </a:p>
          <a:p>
            <a:pPr>
              <a:buNone/>
            </a:pPr>
            <a:endParaRPr lang="en-US" sz="2000" dirty="0"/>
          </a:p>
          <a:p>
            <a:r>
              <a:rPr lang="en-US" sz="2000" dirty="0"/>
              <a:t>Following our procedure for longitudinal motion, we want to write this in form:</a:t>
            </a:r>
          </a:p>
          <a:p>
            <a:endParaRPr lang="en-US" sz="2000" dirty="0"/>
          </a:p>
          <a:p>
            <a:endParaRPr lang="en-US" sz="2000" dirty="0"/>
          </a:p>
          <a:p>
            <a:endParaRPr lang="en-US" sz="1400" dirty="0"/>
          </a:p>
          <a:p>
            <a:endParaRPr lang="en-US" sz="2000" dirty="0"/>
          </a:p>
          <a:p>
            <a:endParaRPr lang="en-US" sz="2000" dirty="0"/>
          </a:p>
          <a:p>
            <a:endParaRPr lang="en-US" sz="2000" dirty="0"/>
          </a:p>
          <a:p>
            <a:pPr marL="0" indent="0">
              <a:buNone/>
            </a:pPr>
            <a:endParaRPr lang="en-US" sz="2000" dirty="0"/>
          </a:p>
        </p:txBody>
      </p:sp>
      <p:sp>
        <p:nvSpPr>
          <p:cNvPr id="4" name="Date Placeholder 3"/>
          <p:cNvSpPr>
            <a:spLocks noGrp="1"/>
          </p:cNvSpPr>
          <p:nvPr>
            <p:ph type="dt" sz="half" idx="10"/>
          </p:nvPr>
        </p:nvSpPr>
        <p:spPr/>
        <p:txBody>
          <a:bodyPr/>
          <a:lstStyle/>
          <a:p>
            <a:pPr>
              <a:defRPr/>
            </a:pPr>
            <a:r>
              <a:rPr lang="en-US"/>
              <a:t>USPAS Fundamentals, June 4-15, 2018</a:t>
            </a:r>
            <a:endParaRPr lang="en-US" dirty="0"/>
          </a:p>
        </p:txBody>
      </p:sp>
      <p:sp>
        <p:nvSpPr>
          <p:cNvPr id="5" name="Footer Placeholder 4"/>
          <p:cNvSpPr>
            <a:spLocks noGrp="1"/>
          </p:cNvSpPr>
          <p:nvPr>
            <p:ph type="ftr" sz="quarter" idx="11"/>
          </p:nvPr>
        </p:nvSpPr>
        <p:spPr/>
        <p:txBody>
          <a:bodyPr/>
          <a:lstStyle/>
          <a:p>
            <a:pPr>
              <a:defRPr/>
            </a:pPr>
            <a:r>
              <a:rPr lang="fr-FR"/>
              <a:t>E. Prebys, Accelerator Fundamentals: Longitudinal Motion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graphicFrame>
        <p:nvGraphicFramePr>
          <p:cNvPr id="6146" name="Object 2"/>
          <p:cNvGraphicFramePr>
            <a:graphicFrameLocks noChangeAspect="1"/>
          </p:cNvGraphicFramePr>
          <p:nvPr>
            <p:extLst>
              <p:ext uri="{D42A27DB-BD31-4B8C-83A1-F6EECF244321}">
                <p14:modId xmlns:p14="http://schemas.microsoft.com/office/powerpoint/2010/main" val="2218504966"/>
              </p:ext>
            </p:extLst>
          </p:nvPr>
        </p:nvGraphicFramePr>
        <p:xfrm>
          <a:off x="2963268" y="1720521"/>
          <a:ext cx="3618385" cy="1594166"/>
        </p:xfrm>
        <a:graphic>
          <a:graphicData uri="http://schemas.openxmlformats.org/presentationml/2006/ole">
            <mc:AlternateContent xmlns:mc="http://schemas.openxmlformats.org/markup-compatibility/2006">
              <mc:Choice xmlns:v="urn:schemas-microsoft-com:vml" Requires="v">
                <p:oleObj spid="_x0000_s33854" name="Equation" r:id="rId4" imgW="2184400" imgH="914400" progId="Equation.DSMT4">
                  <p:embed/>
                </p:oleObj>
              </mc:Choice>
              <mc:Fallback>
                <p:oleObj name="Equation" r:id="rId4" imgW="2184400" imgH="914400" progId="Equation.DSMT4">
                  <p:embed/>
                  <p:pic>
                    <p:nvPicPr>
                      <p:cNvPr id="0" name=""/>
                      <p:cNvPicPr>
                        <a:picLocks noChangeAspect="1" noChangeArrowheads="1"/>
                      </p:cNvPicPr>
                      <p:nvPr/>
                    </p:nvPicPr>
                    <p:blipFill>
                      <a:blip r:embed="rId5"/>
                      <a:srcRect/>
                      <a:stretch>
                        <a:fillRect/>
                      </a:stretch>
                    </p:blipFill>
                    <p:spPr bwMode="auto">
                      <a:xfrm>
                        <a:off x="2963268" y="1720521"/>
                        <a:ext cx="3618385" cy="1594166"/>
                      </a:xfrm>
                      <a:prstGeom prst="rect">
                        <a:avLst/>
                      </a:prstGeom>
                      <a:noFill/>
                      <a:ln>
                        <a:noFill/>
                      </a:ln>
                      <a:effectLst/>
                      <a:extLst/>
                    </p:spPr>
                  </p:pic>
                </p:oleObj>
              </mc:Fallback>
            </mc:AlternateContent>
          </a:graphicData>
        </a:graphic>
      </p:graphicFrame>
      <p:graphicFrame>
        <p:nvGraphicFramePr>
          <p:cNvPr id="6147" name="Object 3"/>
          <p:cNvGraphicFramePr>
            <a:graphicFrameLocks noChangeAspect="1"/>
          </p:cNvGraphicFramePr>
          <p:nvPr>
            <p:extLst>
              <p:ext uri="{D42A27DB-BD31-4B8C-83A1-F6EECF244321}">
                <p14:modId xmlns:p14="http://schemas.microsoft.com/office/powerpoint/2010/main" val="58188690"/>
              </p:ext>
            </p:extLst>
          </p:nvPr>
        </p:nvGraphicFramePr>
        <p:xfrm>
          <a:off x="2169395" y="5222458"/>
          <a:ext cx="5086350" cy="735012"/>
        </p:xfrm>
        <a:graphic>
          <a:graphicData uri="http://schemas.openxmlformats.org/presentationml/2006/ole">
            <mc:AlternateContent xmlns:mc="http://schemas.openxmlformats.org/markup-compatibility/2006">
              <mc:Choice xmlns:v="urn:schemas-microsoft-com:vml" Requires="v">
                <p:oleObj spid="_x0000_s33855" name="Equation" r:id="rId6" imgW="3149600" imgH="431800" progId="Equation.DSMT4">
                  <p:embed/>
                </p:oleObj>
              </mc:Choice>
              <mc:Fallback>
                <p:oleObj name="Equation" r:id="rId6" imgW="3149600" imgH="431800" progId="Equation.DSMT4">
                  <p:embed/>
                  <p:pic>
                    <p:nvPicPr>
                      <p:cNvPr id="0" name=""/>
                      <p:cNvPicPr>
                        <a:picLocks noChangeAspect="1" noChangeArrowheads="1"/>
                      </p:cNvPicPr>
                      <p:nvPr/>
                    </p:nvPicPr>
                    <p:blipFill>
                      <a:blip r:embed="rId7"/>
                      <a:srcRect/>
                      <a:stretch>
                        <a:fillRect/>
                      </a:stretch>
                    </p:blipFill>
                    <p:spPr bwMode="auto">
                      <a:xfrm>
                        <a:off x="2169395" y="5222458"/>
                        <a:ext cx="5086350" cy="735012"/>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570928654"/>
              </p:ext>
            </p:extLst>
          </p:nvPr>
        </p:nvGraphicFramePr>
        <p:xfrm>
          <a:off x="2008885" y="3717101"/>
          <a:ext cx="4817872" cy="1435111"/>
        </p:xfrm>
        <a:graphic>
          <a:graphicData uri="http://schemas.openxmlformats.org/presentationml/2006/ole">
            <mc:AlternateContent xmlns:mc="http://schemas.openxmlformats.org/markup-compatibility/2006">
              <mc:Choice xmlns:v="urn:schemas-microsoft-com:vml" Requires="v">
                <p:oleObj spid="_x0000_s33856" name="Equation" r:id="rId8" imgW="2984500" imgH="889000" progId="Equation.DSMT4">
                  <p:embed/>
                </p:oleObj>
              </mc:Choice>
              <mc:Fallback>
                <p:oleObj name="Equation" r:id="rId8" imgW="2984500" imgH="889000" progId="Equation.DSMT4">
                  <p:embed/>
                  <p:pic>
                    <p:nvPicPr>
                      <p:cNvPr id="0" name=""/>
                      <p:cNvPicPr/>
                      <p:nvPr/>
                    </p:nvPicPr>
                    <p:blipFill>
                      <a:blip r:embed="rId9"/>
                      <a:stretch>
                        <a:fillRect/>
                      </a:stretch>
                    </p:blipFill>
                    <p:spPr>
                      <a:xfrm>
                        <a:off x="2008885" y="3717101"/>
                        <a:ext cx="4817872" cy="1435111"/>
                      </a:xfrm>
                      <a:prstGeom prst="rect">
                        <a:avLst/>
                      </a:prstGeom>
                    </p:spPr>
                  </p:pic>
                </p:oleObj>
              </mc:Fallback>
            </mc:AlternateContent>
          </a:graphicData>
        </a:graphic>
      </p:graphicFrame>
      <p:sp>
        <p:nvSpPr>
          <p:cNvPr id="8" name="Rectangle 7"/>
          <p:cNvSpPr/>
          <p:nvPr/>
        </p:nvSpPr>
        <p:spPr>
          <a:xfrm>
            <a:off x="2047255" y="5285345"/>
            <a:ext cx="5314271" cy="61269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74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771" y="724808"/>
            <a:ext cx="7886700" cy="4832093"/>
          </a:xfrm>
        </p:spPr>
        <p:txBody>
          <a:bodyPr/>
          <a:lstStyle/>
          <a:p>
            <a:r>
              <a:rPr lang="en-US" sz="2000" dirty="0"/>
              <a:t>Taking the derivative </a:t>
            </a:r>
            <a:r>
              <a:rPr lang="en-US" sz="2000" dirty="0" err="1"/>
              <a:t>wrt</a:t>
            </a:r>
            <a:r>
              <a:rPr lang="en-US" sz="2000" dirty="0"/>
              <a:t> </a:t>
            </a:r>
            <a:r>
              <a:rPr lang="en-US" sz="2000" i="1" dirty="0"/>
              <a:t>n</a:t>
            </a:r>
            <a:r>
              <a:rPr lang="en-US" sz="2000" dirty="0"/>
              <a:t> and substituting for </a:t>
            </a:r>
            <a:r>
              <a:rPr lang="en-US" sz="2000" dirty="0">
                <a:latin typeface="Symbol" charset="2"/>
                <a:cs typeface="Symbol" charset="2"/>
              </a:rPr>
              <a:t>D</a:t>
            </a:r>
            <a:r>
              <a:rPr lang="en-US" sz="2000" i="1" dirty="0"/>
              <a:t>E</a:t>
            </a:r>
            <a:r>
              <a:rPr lang="en-US" sz="2000" dirty="0"/>
              <a:t> gives us</a:t>
            </a:r>
          </a:p>
          <a:p>
            <a:endParaRPr lang="en-US" sz="2000" dirty="0"/>
          </a:p>
          <a:p>
            <a:endParaRPr lang="en-US" sz="2000" dirty="0"/>
          </a:p>
          <a:p>
            <a:r>
              <a:rPr lang="en-US" sz="2000" dirty="0"/>
              <a:t>So we can write</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But we’ve seen that before!</a:t>
            </a:r>
          </a:p>
          <a:p>
            <a:endParaRPr lang="en-US" sz="2000" dirty="0"/>
          </a:p>
        </p:txBody>
      </p:sp>
      <p:sp>
        <p:nvSpPr>
          <p:cNvPr id="4" name="Date Placeholder 3"/>
          <p:cNvSpPr>
            <a:spLocks noGrp="1"/>
          </p:cNvSpPr>
          <p:nvPr>
            <p:ph type="dt" sz="half" idx="10"/>
          </p:nvPr>
        </p:nvSpPr>
        <p:spPr/>
        <p:txBody>
          <a:bodyPr/>
          <a:lstStyle/>
          <a:p>
            <a:pPr>
              <a:defRPr/>
            </a:pPr>
            <a:r>
              <a:rPr lang="en-US"/>
              <a:t>USPAS Fundamentals, June 4-15, 2018</a:t>
            </a:r>
          </a:p>
        </p:txBody>
      </p:sp>
      <p:sp>
        <p:nvSpPr>
          <p:cNvPr id="5" name="Footer Placeholder 4"/>
          <p:cNvSpPr>
            <a:spLocks noGrp="1"/>
          </p:cNvSpPr>
          <p:nvPr>
            <p:ph type="ftr" sz="quarter" idx="11"/>
          </p:nvPr>
        </p:nvSpPr>
        <p:spPr/>
        <p:txBody>
          <a:bodyPr/>
          <a:lstStyle/>
          <a:p>
            <a:pPr>
              <a:defRPr/>
            </a:pPr>
            <a:r>
              <a:rPr lang="en-US"/>
              <a:t>E. Prebys, Accelerator Fundamentals: Longitudinal Motion</a:t>
            </a:r>
          </a:p>
        </p:txBody>
      </p:sp>
      <p:sp>
        <p:nvSpPr>
          <p:cNvPr id="6" name="Slide Number Placeholder 5"/>
          <p:cNvSpPr>
            <a:spLocks noGrp="1"/>
          </p:cNvSpPr>
          <p:nvPr>
            <p:ph type="sldNum" sz="quarter" idx="12"/>
          </p:nvPr>
        </p:nvSpPr>
        <p:spPr/>
        <p:txBody>
          <a:bodyPr/>
          <a:lstStyle/>
          <a:p>
            <a:pPr>
              <a:defRPr/>
            </a:pPr>
            <a:fld id="{0049991A-064A-CE4A-B518-ADBA70FA0A28}" type="slidenum">
              <a:rPr lang="en-US" smtClean="0"/>
              <a:pPr>
                <a:defRPr/>
              </a:pPr>
              <a:t>9</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957193417"/>
              </p:ext>
            </p:extLst>
          </p:nvPr>
        </p:nvGraphicFramePr>
        <p:xfrm>
          <a:off x="1305649" y="1189426"/>
          <a:ext cx="6023636" cy="630165"/>
        </p:xfrm>
        <a:graphic>
          <a:graphicData uri="http://schemas.openxmlformats.org/presentationml/2006/ole">
            <mc:AlternateContent xmlns:mc="http://schemas.openxmlformats.org/markup-compatibility/2006">
              <mc:Choice xmlns:v="urn:schemas-microsoft-com:vml" Requires="v">
                <p:oleObj spid="_x0000_s34858" name="Equation" r:id="rId3" imgW="4127500" imgH="431800" progId="Equation.DSMT4">
                  <p:embed/>
                </p:oleObj>
              </mc:Choice>
              <mc:Fallback>
                <p:oleObj name="Equation" r:id="rId3" imgW="4127500" imgH="431800" progId="Equation.DSMT4">
                  <p:embed/>
                  <p:pic>
                    <p:nvPicPr>
                      <p:cNvPr id="0" name=""/>
                      <p:cNvPicPr/>
                      <p:nvPr/>
                    </p:nvPicPr>
                    <p:blipFill>
                      <a:blip r:embed="rId4"/>
                      <a:stretch>
                        <a:fillRect/>
                      </a:stretch>
                    </p:blipFill>
                    <p:spPr>
                      <a:xfrm>
                        <a:off x="1305649" y="1189426"/>
                        <a:ext cx="6023636" cy="630165"/>
                      </a:xfrm>
                      <a:prstGeom prst="rect">
                        <a:avLst/>
                      </a:prstGeom>
                    </p:spPr>
                  </p:pic>
                </p:oleObj>
              </mc:Fallback>
            </mc:AlternateContent>
          </a:graphicData>
        </a:graphic>
      </p:graphicFrame>
      <p:sp>
        <p:nvSpPr>
          <p:cNvPr id="8" name="Rectangle 7"/>
          <p:cNvSpPr/>
          <p:nvPr/>
        </p:nvSpPr>
        <p:spPr>
          <a:xfrm>
            <a:off x="1267134" y="1192199"/>
            <a:ext cx="6164563" cy="61269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Object 2"/>
          <p:cNvGraphicFramePr>
            <a:graphicFrameLocks noChangeAspect="1"/>
          </p:cNvGraphicFramePr>
          <p:nvPr>
            <p:extLst>
              <p:ext uri="{D42A27DB-BD31-4B8C-83A1-F6EECF244321}">
                <p14:modId xmlns:p14="http://schemas.microsoft.com/office/powerpoint/2010/main" val="2878085662"/>
              </p:ext>
            </p:extLst>
          </p:nvPr>
        </p:nvGraphicFramePr>
        <p:xfrm>
          <a:off x="456894" y="2326544"/>
          <a:ext cx="8221662" cy="1857375"/>
        </p:xfrm>
        <a:graphic>
          <a:graphicData uri="http://schemas.openxmlformats.org/presentationml/2006/ole">
            <mc:AlternateContent xmlns:mc="http://schemas.openxmlformats.org/markup-compatibility/2006">
              <mc:Choice xmlns:v="urn:schemas-microsoft-com:vml" Requires="v">
                <p:oleObj spid="_x0000_s34859" name="Equation" r:id="rId5" imgW="4673600" imgH="1003300" progId="Equation.DSMT4">
                  <p:embed/>
                </p:oleObj>
              </mc:Choice>
              <mc:Fallback>
                <p:oleObj name="Equation" r:id="rId5" imgW="4673600" imgH="1003300" progId="Equation.DSMT4">
                  <p:embed/>
                  <p:pic>
                    <p:nvPicPr>
                      <p:cNvPr id="0" name=""/>
                      <p:cNvPicPr>
                        <a:picLocks noChangeAspect="1" noChangeArrowheads="1"/>
                      </p:cNvPicPr>
                      <p:nvPr/>
                    </p:nvPicPr>
                    <p:blipFill>
                      <a:blip r:embed="rId6"/>
                      <a:srcRect/>
                      <a:stretch>
                        <a:fillRect/>
                      </a:stretch>
                    </p:blipFill>
                    <p:spPr bwMode="auto">
                      <a:xfrm>
                        <a:off x="456894" y="2326544"/>
                        <a:ext cx="8221662" cy="18573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492845080"/>
      </p:ext>
    </p:extLst>
  </p:cSld>
  <p:clrMapOvr>
    <a:masterClrMapping/>
  </p:clrMapOvr>
  <p:transition xmlns:p14="http://schemas.microsoft.com/office/powerpoint/2010/mai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2605</TotalTime>
  <Words>1739</Words>
  <Application>Microsoft Macintosh PowerPoint</Application>
  <PresentationFormat>On-screen Show (4:3)</PresentationFormat>
  <Paragraphs>362</Paragraphs>
  <Slides>28</Slides>
  <Notes>8</Notes>
  <HiddenSlides>0</HiddenSlides>
  <MMClips>9</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0" baseType="lpstr">
      <vt:lpstr>Clarity</vt:lpstr>
      <vt:lpstr>Equation</vt:lpstr>
      <vt:lpstr>Longitudinal Motion</vt:lpstr>
      <vt:lpstr>Acceleration in Periodic Structures</vt:lpstr>
      <vt:lpstr>Slip Factors and Phase Stability</vt:lpstr>
      <vt:lpstr>Longitudinal Acceleration</vt:lpstr>
      <vt:lpstr>Phase Difference</vt:lpstr>
      <vt:lpstr>Longitudinal Equation of Motion</vt:lpstr>
      <vt:lpstr>Synchrotron Motion and Synchrotron Tune</vt:lpstr>
      <vt:lpstr>Longitudinal Phase Space and Emittance</vt:lpstr>
      <vt:lpstr>PowerPoint Presentation</vt:lpstr>
      <vt:lpstr>PowerPoint Presentation</vt:lpstr>
      <vt:lpstr>PowerPoint Presentation</vt:lpstr>
      <vt:lpstr>Large Amplitude Motion</vt:lpstr>
      <vt:lpstr>Orbits</vt:lpstr>
      <vt:lpstr>Stable Region</vt:lpstr>
      <vt:lpstr>Separatrix</vt:lpstr>
      <vt:lpstr>Longitudinal Bucket</vt:lpstr>
      <vt:lpstr>Transition Crossing</vt:lpstr>
      <vt:lpstr>Effects at Transition</vt:lpstr>
      <vt:lpstr>RF Manipulations</vt:lpstr>
      <vt:lpstr>Do we always want the maximum acceleration?</vt:lpstr>
      <vt:lpstr>Adiabatic Capture*</vt:lpstr>
      <vt:lpstr>Capture and Acceleration</vt:lpstr>
      <vt:lpstr>Bucket to Bucket Transfer</vt:lpstr>
      <vt:lpstr>Bucket Transfers: Phase and Beta Matching</vt:lpstr>
      <vt:lpstr>Bunch Rotation</vt:lpstr>
      <vt:lpstr>Bunch Rotation (cont’d)</vt:lpstr>
      <vt:lpstr>RF “Gymnastics”</vt:lpstr>
      <vt:lpstr>PowerPoint Presentation</vt:lpstr>
    </vt:vector>
  </TitlesOfParts>
  <Company>Fermilab Beams Division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Prebys</cp:lastModifiedBy>
  <cp:revision>297</cp:revision>
  <cp:lastPrinted>2018-06-05T21:11:24Z</cp:lastPrinted>
  <dcterms:created xsi:type="dcterms:W3CDTF">2003-06-24T14:15:57Z</dcterms:created>
  <dcterms:modified xsi:type="dcterms:W3CDTF">2018-06-05T21:11:30Z</dcterms:modified>
</cp:coreProperties>
</file>